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85" r:id="rId14"/>
    <p:sldId id="280" r:id="rId15"/>
    <p:sldId id="267" r:id="rId16"/>
    <p:sldId id="268" r:id="rId17"/>
    <p:sldId id="270" r:id="rId18"/>
    <p:sldId id="271" r:id="rId19"/>
    <p:sldId id="269" r:id="rId20"/>
    <p:sldId id="272" r:id="rId21"/>
    <p:sldId id="273" r:id="rId22"/>
    <p:sldId id="281" r:id="rId23"/>
    <p:sldId id="283" r:id="rId24"/>
    <p:sldId id="274" r:id="rId25"/>
    <p:sldId id="275" r:id="rId26"/>
    <p:sldId id="276" r:id="rId27"/>
    <p:sldId id="277" r:id="rId28"/>
    <p:sldId id="278" r:id="rId29"/>
    <p:sldId id="279" r:id="rId3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50951-21EA-4522-B3BF-15CEE0093581}" v="1" dt="2026-05-05T15:10:46.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4" d="100"/>
          <a:sy n="74" d="100"/>
        </p:scale>
        <p:origin x="7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21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F2949"/>
        </a:solidFill>
        <a:effectLst/>
      </p:bgPr>
    </p:bg>
    <p:spTree>
      <p:nvGrpSpPr>
        <p:cNvPr id="1" name=""/>
        <p:cNvGrpSpPr/>
        <p:nvPr/>
      </p:nvGrpSpPr>
      <p:grpSpPr>
        <a:xfrm>
          <a:off x="0" y="0"/>
          <a:ext cx="0" cy="0"/>
          <a:chOff x="0" y="0"/>
          <a:chExt cx="0" cy="0"/>
        </a:xfrm>
      </p:grpSpPr>
      <p:sp>
        <p:nvSpPr>
          <p:cNvPr id="2" name="Shape 0"/>
          <p:cNvSpPr/>
          <p:nvPr/>
        </p:nvSpPr>
        <p:spPr>
          <a:xfrm>
            <a:off x="0" y="0"/>
            <a:ext cx="228600" cy="5143500"/>
          </a:xfrm>
          <a:prstGeom prst="rect">
            <a:avLst/>
          </a:prstGeom>
          <a:solidFill>
            <a:srgbClr val="C8584D"/>
          </a:solidFill>
          <a:ln w="12700">
            <a:solidFill>
              <a:srgbClr val="C8584D"/>
            </a:solidFill>
            <a:prstDash val="solid"/>
          </a:ln>
        </p:spPr>
        <p:txBody>
          <a:bodyPr/>
          <a:lstStyle/>
          <a:p>
            <a:endParaRPr lang="en-US"/>
          </a:p>
        </p:txBody>
      </p:sp>
      <p:sp>
        <p:nvSpPr>
          <p:cNvPr id="3" name="Text 1"/>
          <p:cNvSpPr/>
          <p:nvPr/>
        </p:nvSpPr>
        <p:spPr>
          <a:xfrm>
            <a:off x="731520" y="1371600"/>
            <a:ext cx="7772400" cy="548640"/>
          </a:xfrm>
          <a:prstGeom prst="rect">
            <a:avLst/>
          </a:prstGeom>
          <a:noFill/>
          <a:ln/>
        </p:spPr>
        <p:txBody>
          <a:bodyPr wrap="square" lIns="0" tIns="0" rIns="0" bIns="0" rtlCol="0" anchor="ctr"/>
          <a:lstStyle/>
          <a:p>
            <a:pPr marL="0" indent="0">
              <a:buNone/>
            </a:pPr>
            <a:r>
              <a:rPr lang="en-US" sz="3800" kern="0" spc="200" dirty="0">
                <a:solidFill>
                  <a:srgbClr val="FFFFFF"/>
                </a:solidFill>
                <a:latin typeface="Georgia" pitchFamily="34" charset="0"/>
                <a:ea typeface="Georgia" pitchFamily="34" charset="-122"/>
                <a:cs typeface="Georgia" pitchFamily="34" charset="-120"/>
              </a:rPr>
              <a:t>OCULAR CONDITIONS</a:t>
            </a:r>
            <a:endParaRPr lang="en-US" sz="3800" dirty="0"/>
          </a:p>
        </p:txBody>
      </p:sp>
      <p:sp>
        <p:nvSpPr>
          <p:cNvPr id="4" name="Text 2"/>
          <p:cNvSpPr/>
          <p:nvPr/>
        </p:nvSpPr>
        <p:spPr>
          <a:xfrm>
            <a:off x="731520" y="1920240"/>
            <a:ext cx="7772400" cy="548640"/>
          </a:xfrm>
          <a:prstGeom prst="rect">
            <a:avLst/>
          </a:prstGeom>
          <a:noFill/>
          <a:ln/>
        </p:spPr>
        <p:txBody>
          <a:bodyPr wrap="square" lIns="0" tIns="0" rIns="0" bIns="0" rtlCol="0" anchor="ctr"/>
          <a:lstStyle/>
          <a:p>
            <a:pPr marL="0" indent="0">
              <a:buNone/>
            </a:pPr>
            <a:r>
              <a:rPr lang="en-US" sz="3800" kern="0" spc="200" dirty="0">
                <a:solidFill>
                  <a:srgbClr val="FFFFFF"/>
                </a:solidFill>
                <a:latin typeface="Georgia" pitchFamily="34" charset="0"/>
                <a:ea typeface="Georgia" pitchFamily="34" charset="-122"/>
                <a:cs typeface="Georgia" pitchFamily="34" charset="-120"/>
              </a:rPr>
              <a:t>AND HEADACHE OUTCOMES</a:t>
            </a:r>
            <a:endParaRPr lang="en-US" sz="3800" dirty="0"/>
          </a:p>
        </p:txBody>
      </p:sp>
      <p:sp>
        <p:nvSpPr>
          <p:cNvPr id="5" name="Text 3"/>
          <p:cNvSpPr/>
          <p:nvPr/>
        </p:nvSpPr>
        <p:spPr>
          <a:xfrm>
            <a:off x="731520" y="2697480"/>
            <a:ext cx="7772400" cy="365760"/>
          </a:xfrm>
          <a:prstGeom prst="rect">
            <a:avLst/>
          </a:prstGeom>
          <a:noFill/>
          <a:ln/>
        </p:spPr>
        <p:txBody>
          <a:bodyPr wrap="square" lIns="0" tIns="0" rIns="0" bIns="0" rtlCol="0" anchor="ctr"/>
          <a:lstStyle/>
          <a:p>
            <a:pPr marL="0" indent="0">
              <a:buNone/>
            </a:pPr>
            <a:r>
              <a:rPr lang="en-US" sz="1800" i="1" dirty="0">
                <a:solidFill>
                  <a:srgbClr val="B7C5D6"/>
                </a:solidFill>
                <a:latin typeface="Georgia" pitchFamily="34" charset="0"/>
                <a:ea typeface="Georgia" pitchFamily="34" charset="-122"/>
                <a:cs typeface="Georgia" pitchFamily="34" charset="-120"/>
              </a:rPr>
              <a:t>A Retrospective Analysis</a:t>
            </a:r>
            <a:endParaRPr lang="en-US" sz="1800" dirty="0"/>
          </a:p>
        </p:txBody>
      </p:sp>
      <p:sp>
        <p:nvSpPr>
          <p:cNvPr id="6" name="Shape 4"/>
          <p:cNvSpPr/>
          <p:nvPr/>
        </p:nvSpPr>
        <p:spPr>
          <a:xfrm>
            <a:off x="731520" y="3383280"/>
            <a:ext cx="1097280" cy="0"/>
          </a:xfrm>
          <a:prstGeom prst="line">
            <a:avLst/>
          </a:prstGeom>
          <a:noFill/>
          <a:ln w="25400">
            <a:solidFill>
              <a:srgbClr val="C8584D"/>
            </a:solidFill>
            <a:prstDash val="solid"/>
          </a:ln>
        </p:spPr>
        <p:txBody>
          <a:bodyPr/>
          <a:lstStyle/>
          <a:p>
            <a:endParaRPr lang="en-US"/>
          </a:p>
        </p:txBody>
      </p:sp>
      <p:sp>
        <p:nvSpPr>
          <p:cNvPr id="7" name="Text 5"/>
          <p:cNvSpPr/>
          <p:nvPr/>
        </p:nvSpPr>
        <p:spPr>
          <a:xfrm>
            <a:off x="731520" y="3520440"/>
            <a:ext cx="7315200" cy="3200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Andrea Gaiter</a:t>
            </a:r>
            <a:endParaRPr lang="en-US" sz="1600" dirty="0"/>
          </a:p>
        </p:txBody>
      </p:sp>
      <p:sp>
        <p:nvSpPr>
          <p:cNvPr id="8" name="Text 6"/>
          <p:cNvSpPr/>
          <p:nvPr/>
        </p:nvSpPr>
        <p:spPr>
          <a:xfrm>
            <a:off x="731520" y="3840480"/>
            <a:ext cx="7772400" cy="274320"/>
          </a:xfrm>
          <a:prstGeom prst="rect">
            <a:avLst/>
          </a:prstGeom>
          <a:noFill/>
          <a:ln/>
        </p:spPr>
        <p:txBody>
          <a:bodyPr wrap="square" lIns="0" tIns="0" rIns="0" bIns="0" rtlCol="0" anchor="ctr"/>
          <a:lstStyle/>
          <a:p>
            <a:pPr marL="0" indent="0">
              <a:buNone/>
            </a:pPr>
            <a:r>
              <a:rPr lang="en-US" sz="1200" dirty="0">
                <a:solidFill>
                  <a:srgbClr val="B7C5D6"/>
                </a:solidFill>
                <a:latin typeface="Calibri" pitchFamily="34" charset="0"/>
                <a:ea typeface="Calibri" pitchFamily="34" charset="-122"/>
                <a:cs typeface="Calibri" pitchFamily="34" charset="-120"/>
              </a:rPr>
              <a:t>Master of Science in Applied Statistics  ·  The University of Akron</a:t>
            </a:r>
            <a:endParaRPr lang="en-US" sz="1200" dirty="0"/>
          </a:p>
        </p:txBody>
      </p:sp>
      <p:sp>
        <p:nvSpPr>
          <p:cNvPr id="9" name="Text 7"/>
          <p:cNvSpPr/>
          <p:nvPr/>
        </p:nvSpPr>
        <p:spPr>
          <a:xfrm>
            <a:off x="731520" y="4114800"/>
            <a:ext cx="7772400" cy="274320"/>
          </a:xfrm>
          <a:prstGeom prst="rect">
            <a:avLst/>
          </a:prstGeom>
          <a:noFill/>
          <a:ln/>
        </p:spPr>
        <p:txBody>
          <a:bodyPr wrap="square" lIns="0" tIns="0" rIns="0" bIns="0" rtlCol="0" anchor="ctr"/>
          <a:lstStyle/>
          <a:p>
            <a:pPr marL="0" indent="0">
              <a:buNone/>
            </a:pPr>
            <a:r>
              <a:rPr lang="en-US" sz="1200" dirty="0">
                <a:solidFill>
                  <a:srgbClr val="B7C5D6"/>
                </a:solidFill>
                <a:latin typeface="Calibri" pitchFamily="34" charset="0"/>
                <a:ea typeface="Calibri" pitchFamily="34" charset="-122"/>
                <a:cs typeface="Calibri" pitchFamily="34" charset="-120"/>
              </a:rPr>
              <a:t>May 2026</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200" b="1" kern="0" spc="400" dirty="0">
                <a:solidFill>
                  <a:srgbClr val="C8584D"/>
                </a:solidFill>
                <a:latin typeface="Calibri" pitchFamily="34" charset="0"/>
                <a:ea typeface="Calibri" pitchFamily="34" charset="-122"/>
                <a:cs typeface="Calibri" pitchFamily="34" charset="-120"/>
              </a:rPr>
              <a:t>THE STUDY</a:t>
            </a:r>
            <a:endParaRPr lang="en-US" sz="12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200" dirty="0">
                <a:solidFill>
                  <a:srgbClr val="0F2949"/>
                </a:solidFill>
                <a:latin typeface="Georgia" pitchFamily="34" charset="0"/>
                <a:ea typeface="Georgia" pitchFamily="34" charset="-122"/>
                <a:cs typeface="Georgia" pitchFamily="34" charset="-120"/>
              </a:rPr>
              <a:t>Retrospective chart review</a:t>
            </a:r>
            <a:endParaRPr lang="en-US" sz="3200" dirty="0"/>
          </a:p>
        </p:txBody>
      </p:sp>
      <p:sp>
        <p:nvSpPr>
          <p:cNvPr id="4" name="Text 2"/>
          <p:cNvSpPr/>
          <p:nvPr/>
        </p:nvSpPr>
        <p:spPr>
          <a:xfrm>
            <a:off x="457200" y="1965960"/>
            <a:ext cx="3840480" cy="1828800"/>
          </a:xfrm>
          <a:prstGeom prst="rect">
            <a:avLst/>
          </a:prstGeom>
          <a:noFill/>
          <a:ln/>
        </p:spPr>
        <p:txBody>
          <a:bodyPr wrap="square" lIns="0" tIns="0" rIns="0" bIns="0" rtlCol="0" anchor="t"/>
          <a:lstStyle/>
          <a:p>
            <a:pPr marL="0" indent="0" algn="l">
              <a:buNone/>
            </a:pPr>
            <a:r>
              <a:rPr lang="en-US" sz="13200" b="1" dirty="0">
                <a:solidFill>
                  <a:srgbClr val="0F2949"/>
                </a:solidFill>
                <a:latin typeface="Georgia" pitchFamily="34" charset="0"/>
                <a:ea typeface="Georgia" pitchFamily="34" charset="-122"/>
                <a:cs typeface="Georgia" pitchFamily="34" charset="-120"/>
              </a:rPr>
              <a:t>324</a:t>
            </a:r>
            <a:endParaRPr lang="en-US" sz="13200" dirty="0"/>
          </a:p>
        </p:txBody>
      </p:sp>
      <p:sp>
        <p:nvSpPr>
          <p:cNvPr id="5" name="Text 3"/>
          <p:cNvSpPr/>
          <p:nvPr/>
        </p:nvSpPr>
        <p:spPr>
          <a:xfrm>
            <a:off x="457200" y="3794760"/>
            <a:ext cx="3840480" cy="365760"/>
          </a:xfrm>
          <a:prstGeom prst="rect">
            <a:avLst/>
          </a:prstGeom>
          <a:noFill/>
          <a:ln/>
        </p:spPr>
        <p:txBody>
          <a:bodyPr wrap="square" lIns="0" tIns="0" rIns="0" bIns="0" rtlCol="0" anchor="ctr"/>
          <a:lstStyle/>
          <a:p>
            <a:pPr marL="0" indent="0">
              <a:buNone/>
            </a:pPr>
            <a:r>
              <a:rPr lang="en-US" sz="1600" kern="0" spc="200" dirty="0">
                <a:solidFill>
                  <a:schemeClr val="tx1">
                    <a:lumMod val="85000"/>
                    <a:lumOff val="15000"/>
                  </a:schemeClr>
                </a:solidFill>
                <a:latin typeface="Calibri" pitchFamily="34" charset="0"/>
                <a:ea typeface="Calibri" pitchFamily="34" charset="-122"/>
                <a:cs typeface="Calibri" pitchFamily="34" charset="-120"/>
              </a:rPr>
              <a:t>patient records</a:t>
            </a:r>
            <a:endParaRPr lang="en-US" sz="1600" dirty="0">
              <a:solidFill>
                <a:schemeClr val="tx1">
                  <a:lumMod val="85000"/>
                  <a:lumOff val="15000"/>
                </a:schemeClr>
              </a:solidFill>
            </a:endParaRPr>
          </a:p>
        </p:txBody>
      </p:sp>
      <p:sp>
        <p:nvSpPr>
          <p:cNvPr id="6" name="Text 4"/>
          <p:cNvSpPr/>
          <p:nvPr/>
        </p:nvSpPr>
        <p:spPr>
          <a:xfrm>
            <a:off x="4206240" y="1965960"/>
            <a:ext cx="1371600" cy="274320"/>
          </a:xfrm>
          <a:prstGeom prst="rect">
            <a:avLst/>
          </a:prstGeom>
          <a:noFill/>
          <a:ln/>
        </p:spPr>
        <p:txBody>
          <a:bodyPr wrap="square" lIns="0" tIns="0" rIns="0" bIns="0" rtlCol="0" anchor="ctr"/>
          <a:lstStyle/>
          <a:p>
            <a:pPr marL="0" indent="0">
              <a:buNone/>
            </a:pPr>
            <a:r>
              <a:rPr lang="en-US" sz="1000" b="1" kern="0" spc="300" dirty="0">
                <a:solidFill>
                  <a:srgbClr val="C8584D"/>
                </a:solidFill>
                <a:latin typeface="Calibri" pitchFamily="34" charset="0"/>
                <a:ea typeface="Calibri" pitchFamily="34" charset="-122"/>
                <a:cs typeface="Calibri" pitchFamily="34" charset="-120"/>
              </a:rPr>
              <a:t>SITE</a:t>
            </a:r>
            <a:endParaRPr lang="en-US" sz="1000" dirty="0"/>
          </a:p>
        </p:txBody>
      </p:sp>
      <p:sp>
        <p:nvSpPr>
          <p:cNvPr id="7" name="Text 5"/>
          <p:cNvSpPr/>
          <p:nvPr/>
        </p:nvSpPr>
        <p:spPr>
          <a:xfrm>
            <a:off x="5623560" y="1965960"/>
            <a:ext cx="3108960" cy="50292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Single ophthalmology practice</a:t>
            </a:r>
            <a:endParaRPr lang="en-US" sz="1400" dirty="0"/>
          </a:p>
        </p:txBody>
      </p:sp>
      <p:sp>
        <p:nvSpPr>
          <p:cNvPr id="8" name="Text 6"/>
          <p:cNvSpPr/>
          <p:nvPr/>
        </p:nvSpPr>
        <p:spPr>
          <a:xfrm>
            <a:off x="4206240" y="2514600"/>
            <a:ext cx="1371600" cy="274320"/>
          </a:xfrm>
          <a:prstGeom prst="rect">
            <a:avLst/>
          </a:prstGeom>
          <a:noFill/>
          <a:ln/>
        </p:spPr>
        <p:txBody>
          <a:bodyPr wrap="square" lIns="0" tIns="0" rIns="0" bIns="0" rtlCol="0" anchor="ctr"/>
          <a:lstStyle/>
          <a:p>
            <a:pPr marL="0" indent="0">
              <a:buNone/>
            </a:pPr>
            <a:r>
              <a:rPr lang="en-US" sz="1000" b="1" kern="0" spc="300" dirty="0">
                <a:solidFill>
                  <a:srgbClr val="C8584D"/>
                </a:solidFill>
                <a:latin typeface="Calibri" pitchFamily="34" charset="0"/>
                <a:ea typeface="Calibri" pitchFamily="34" charset="-122"/>
                <a:cs typeface="Calibri" pitchFamily="34" charset="-120"/>
              </a:rPr>
              <a:t>DESIGN</a:t>
            </a:r>
            <a:endParaRPr lang="en-US" sz="1000" dirty="0"/>
          </a:p>
        </p:txBody>
      </p:sp>
      <p:sp>
        <p:nvSpPr>
          <p:cNvPr id="9" name="Text 7"/>
          <p:cNvSpPr/>
          <p:nvPr/>
        </p:nvSpPr>
        <p:spPr>
          <a:xfrm>
            <a:off x="5623560" y="2514600"/>
            <a:ext cx="3108960" cy="50292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Retrospective, no control group</a:t>
            </a:r>
            <a:endParaRPr lang="en-US" sz="1400" dirty="0"/>
          </a:p>
        </p:txBody>
      </p:sp>
      <p:sp>
        <p:nvSpPr>
          <p:cNvPr id="10" name="Text 8"/>
          <p:cNvSpPr/>
          <p:nvPr/>
        </p:nvSpPr>
        <p:spPr>
          <a:xfrm>
            <a:off x="4206240" y="3063240"/>
            <a:ext cx="1371600" cy="274320"/>
          </a:xfrm>
          <a:prstGeom prst="rect">
            <a:avLst/>
          </a:prstGeom>
          <a:noFill/>
          <a:ln/>
        </p:spPr>
        <p:txBody>
          <a:bodyPr wrap="square" lIns="0" tIns="0" rIns="0" bIns="0" rtlCol="0" anchor="ctr"/>
          <a:lstStyle/>
          <a:p>
            <a:pPr marL="0" indent="0">
              <a:buNone/>
            </a:pPr>
            <a:r>
              <a:rPr lang="en-US" sz="1000" b="1" kern="0" spc="300" dirty="0">
                <a:solidFill>
                  <a:srgbClr val="C8584D"/>
                </a:solidFill>
                <a:latin typeface="Calibri" pitchFamily="34" charset="0"/>
                <a:ea typeface="Calibri" pitchFamily="34" charset="-122"/>
                <a:cs typeface="Calibri" pitchFamily="34" charset="-120"/>
              </a:rPr>
              <a:t>SAMPLE</a:t>
            </a:r>
            <a:endParaRPr lang="en-US" sz="1000" dirty="0"/>
          </a:p>
        </p:txBody>
      </p:sp>
      <p:sp>
        <p:nvSpPr>
          <p:cNvPr id="11" name="Text 9"/>
          <p:cNvSpPr/>
          <p:nvPr/>
        </p:nvSpPr>
        <p:spPr>
          <a:xfrm>
            <a:off x="5623560" y="3063240"/>
            <a:ext cx="3108960" cy="50292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≈80% female, mean age 54</a:t>
            </a:r>
            <a:endParaRPr lang="en-US" sz="1400" dirty="0"/>
          </a:p>
        </p:txBody>
      </p:sp>
      <p:sp>
        <p:nvSpPr>
          <p:cNvPr id="12" name="Text 10"/>
          <p:cNvSpPr/>
          <p:nvPr/>
        </p:nvSpPr>
        <p:spPr>
          <a:xfrm>
            <a:off x="4206240" y="3611880"/>
            <a:ext cx="1371600" cy="274320"/>
          </a:xfrm>
          <a:prstGeom prst="rect">
            <a:avLst/>
          </a:prstGeom>
          <a:noFill/>
          <a:ln/>
        </p:spPr>
        <p:txBody>
          <a:bodyPr wrap="square" lIns="0" tIns="0" rIns="0" bIns="0" rtlCol="0" anchor="ctr"/>
          <a:lstStyle/>
          <a:p>
            <a:pPr marL="0" indent="0">
              <a:buNone/>
            </a:pPr>
            <a:r>
              <a:rPr lang="en-US" sz="1000" b="1" kern="0" spc="300" dirty="0">
                <a:solidFill>
                  <a:srgbClr val="C8584D"/>
                </a:solidFill>
                <a:latin typeface="Calibri" pitchFamily="34" charset="0"/>
                <a:ea typeface="Calibri" pitchFamily="34" charset="-122"/>
                <a:cs typeface="Calibri" pitchFamily="34" charset="-120"/>
              </a:rPr>
              <a:t>INCLUSION</a:t>
            </a:r>
            <a:endParaRPr lang="en-US" sz="1000" dirty="0"/>
          </a:p>
        </p:txBody>
      </p:sp>
      <p:sp>
        <p:nvSpPr>
          <p:cNvPr id="13" name="Text 11"/>
          <p:cNvSpPr/>
          <p:nvPr/>
        </p:nvSpPr>
        <p:spPr>
          <a:xfrm>
            <a:off x="5623560" y="3611880"/>
            <a:ext cx="3108960" cy="50292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Documented ocular condition + headache data + pre/post refraction</a:t>
            </a:r>
            <a:endParaRPr lang="en-US" sz="1400" dirty="0"/>
          </a:p>
        </p:txBody>
      </p:sp>
      <p:sp>
        <p:nvSpPr>
          <p:cNvPr id="14" name="Text 12"/>
          <p:cNvSpPr/>
          <p:nvPr/>
        </p:nvSpPr>
        <p:spPr>
          <a:xfrm>
            <a:off x="4206240" y="4160520"/>
            <a:ext cx="1371600" cy="274320"/>
          </a:xfrm>
          <a:prstGeom prst="rect">
            <a:avLst/>
          </a:prstGeom>
          <a:noFill/>
          <a:ln/>
        </p:spPr>
        <p:txBody>
          <a:bodyPr wrap="square" lIns="0" tIns="0" rIns="0" bIns="0" rtlCol="0" anchor="ctr"/>
          <a:lstStyle/>
          <a:p>
            <a:pPr marL="0" indent="0">
              <a:buNone/>
            </a:pPr>
            <a:r>
              <a:rPr lang="en-US" sz="1000" b="1" kern="0" spc="300" dirty="0">
                <a:solidFill>
                  <a:srgbClr val="C8584D"/>
                </a:solidFill>
                <a:latin typeface="Calibri" pitchFamily="34" charset="0"/>
                <a:ea typeface="Calibri" pitchFamily="34" charset="-122"/>
                <a:cs typeface="Calibri" pitchFamily="34" charset="-120"/>
              </a:rPr>
              <a:t>SOFTWARE</a:t>
            </a:r>
            <a:endParaRPr lang="en-US" sz="1000" dirty="0"/>
          </a:p>
        </p:txBody>
      </p:sp>
      <p:sp>
        <p:nvSpPr>
          <p:cNvPr id="15" name="Text 13"/>
          <p:cNvSpPr/>
          <p:nvPr/>
        </p:nvSpPr>
        <p:spPr>
          <a:xfrm>
            <a:off x="5623560" y="4160520"/>
            <a:ext cx="3108960" cy="50292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R 4.5.3, α = 0.05</a:t>
            </a:r>
            <a:endParaRPr lang="en-US" sz="1400" dirty="0"/>
          </a:p>
        </p:txBody>
      </p:sp>
      <p:sp>
        <p:nvSpPr>
          <p:cNvPr id="16" name="Text 14"/>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00" dirty="0">
                <a:solidFill>
                  <a:srgbClr val="6B7785"/>
                </a:solidFill>
                <a:latin typeface="Calibri" pitchFamily="34" charset="0"/>
                <a:ea typeface="Calibri" pitchFamily="34" charset="-122"/>
                <a:cs typeface="Calibri" pitchFamily="34" charset="-120"/>
              </a:rPr>
              <a:t>10 / 28</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WHAT I ASKED</a:t>
            </a:r>
            <a:endParaRPr lang="en-US" sz="14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Five research questions</a:t>
            </a:r>
            <a:endParaRPr lang="en-US" sz="3600" dirty="0"/>
          </a:p>
        </p:txBody>
      </p:sp>
      <p:sp>
        <p:nvSpPr>
          <p:cNvPr id="4" name="Text 2"/>
          <p:cNvSpPr/>
          <p:nvPr/>
        </p:nvSpPr>
        <p:spPr>
          <a:xfrm>
            <a:off x="548640" y="201168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01</a:t>
            </a:r>
            <a:endParaRPr lang="en-US" sz="2800" dirty="0"/>
          </a:p>
        </p:txBody>
      </p:sp>
      <p:sp>
        <p:nvSpPr>
          <p:cNvPr id="5" name="Text 3"/>
          <p:cNvSpPr/>
          <p:nvPr/>
        </p:nvSpPr>
        <p:spPr>
          <a:xfrm>
            <a:off x="1280160" y="201168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Do men and women differ in time to headache improvement after ocular treatment?</a:t>
            </a:r>
            <a:endParaRPr lang="en-US" sz="1600" dirty="0"/>
          </a:p>
        </p:txBody>
      </p:sp>
      <p:sp>
        <p:nvSpPr>
          <p:cNvPr id="6" name="Text 4"/>
          <p:cNvSpPr/>
          <p:nvPr/>
        </p:nvSpPr>
        <p:spPr>
          <a:xfrm>
            <a:off x="548640" y="256032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02</a:t>
            </a:r>
            <a:endParaRPr lang="en-US" sz="2800" dirty="0"/>
          </a:p>
        </p:txBody>
      </p:sp>
      <p:sp>
        <p:nvSpPr>
          <p:cNvPr id="7" name="Text 5"/>
          <p:cNvSpPr/>
          <p:nvPr/>
        </p:nvSpPr>
        <p:spPr>
          <a:xfrm>
            <a:off x="1280160" y="256032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Do ocular findings appear on the same side as the headache, become more diffuse when both eyes are involved, and match its severity, type, and location?</a:t>
            </a:r>
            <a:endParaRPr lang="en-US" sz="1600" dirty="0"/>
          </a:p>
        </p:txBody>
      </p:sp>
      <p:sp>
        <p:nvSpPr>
          <p:cNvPr id="8" name="Text 6"/>
          <p:cNvSpPr/>
          <p:nvPr/>
        </p:nvSpPr>
        <p:spPr>
          <a:xfrm>
            <a:off x="548640" y="310896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03</a:t>
            </a:r>
            <a:endParaRPr lang="en-US" sz="2800" dirty="0"/>
          </a:p>
        </p:txBody>
      </p:sp>
      <p:sp>
        <p:nvSpPr>
          <p:cNvPr id="9" name="Text 7"/>
          <p:cNvSpPr/>
          <p:nvPr/>
        </p:nvSpPr>
        <p:spPr>
          <a:xfrm>
            <a:off x="1280160" y="310896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Do age- and sex-defined subgroups (presbyopia in 40s, dry eye in peri/menopausal women) show distinct associations?</a:t>
            </a:r>
            <a:endParaRPr lang="en-US" sz="1600" dirty="0"/>
          </a:p>
        </p:txBody>
      </p:sp>
      <p:sp>
        <p:nvSpPr>
          <p:cNvPr id="10" name="Text 8"/>
          <p:cNvSpPr/>
          <p:nvPr/>
        </p:nvSpPr>
        <p:spPr>
          <a:xfrm>
            <a:off x="548640" y="365760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04</a:t>
            </a:r>
            <a:endParaRPr lang="en-US" sz="2800" dirty="0"/>
          </a:p>
        </p:txBody>
      </p:sp>
      <p:sp>
        <p:nvSpPr>
          <p:cNvPr id="11" name="Text 9"/>
          <p:cNvSpPr/>
          <p:nvPr/>
        </p:nvSpPr>
        <p:spPr>
          <a:xfrm>
            <a:off x="1280160" y="365760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Do patients with treated ocular findings improve, even when they reported no eye symptoms?</a:t>
            </a:r>
            <a:endParaRPr lang="en-US" sz="1600" dirty="0"/>
          </a:p>
        </p:txBody>
      </p:sp>
      <p:sp>
        <p:nvSpPr>
          <p:cNvPr id="12" name="Text 10"/>
          <p:cNvSpPr/>
          <p:nvPr/>
        </p:nvSpPr>
        <p:spPr>
          <a:xfrm>
            <a:off x="548640" y="420624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05</a:t>
            </a:r>
            <a:endParaRPr lang="en-US" sz="2800" dirty="0"/>
          </a:p>
        </p:txBody>
      </p:sp>
      <p:sp>
        <p:nvSpPr>
          <p:cNvPr id="13" name="Text 11"/>
          <p:cNvSpPr/>
          <p:nvPr/>
        </p:nvSpPr>
        <p:spPr>
          <a:xfrm>
            <a:off x="1280160" y="420624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Do changes in visual acuity and refractive correction predict headache improvement?</a:t>
            </a:r>
            <a:endParaRPr lang="en-US" sz="1600" dirty="0"/>
          </a:p>
        </p:txBody>
      </p:sp>
      <p:sp>
        <p:nvSpPr>
          <p:cNvPr id="14" name="Text 12"/>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11 / 28</a:t>
            </a: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EFE6"/>
        </a:solidFill>
        <a:effectLst/>
      </p:bgPr>
    </p:bg>
    <p:spTree>
      <p:nvGrpSpPr>
        <p:cNvPr id="1" name=""/>
        <p:cNvGrpSpPr/>
        <p:nvPr/>
      </p:nvGrpSpPr>
      <p:grpSpPr>
        <a:xfrm>
          <a:off x="0" y="0"/>
          <a:ext cx="0" cy="0"/>
          <a:chOff x="0" y="0"/>
          <a:chExt cx="0" cy="0"/>
        </a:xfrm>
      </p:grpSpPr>
      <p:sp>
        <p:nvSpPr>
          <p:cNvPr id="2" name="TextBox 1"/>
          <p:cNvSpPr txBox="1"/>
          <p:nvPr/>
        </p:nvSpPr>
        <p:spPr>
          <a:xfrm>
            <a:off x="502920" y="292608"/>
            <a:ext cx="7315200" cy="228600"/>
          </a:xfrm>
          <a:prstGeom prst="rect">
            <a:avLst/>
          </a:prstGeom>
          <a:noFill/>
        </p:spPr>
        <p:txBody>
          <a:bodyPr wrap="square" lIns="0" tIns="0" rIns="0" bIns="0" anchor="t">
            <a:spAutoFit/>
          </a:bodyPr>
          <a:lstStyle/>
          <a:p>
            <a:pPr algn="l"/>
            <a:r>
              <a:rPr sz="1000" b="1" i="0" spc="200">
                <a:solidFill>
                  <a:srgbClr val="C8584D"/>
                </a:solidFill>
                <a:latin typeface="Calibri"/>
              </a:rPr>
              <a:t>T H E   V A R I A B L E S</a:t>
            </a:r>
          </a:p>
        </p:txBody>
      </p:sp>
      <p:sp>
        <p:nvSpPr>
          <p:cNvPr id="3" name="TextBox 2"/>
          <p:cNvSpPr txBox="1"/>
          <p:nvPr/>
        </p:nvSpPr>
        <p:spPr>
          <a:xfrm>
            <a:off x="502920" y="548640"/>
            <a:ext cx="8229600" cy="640080"/>
          </a:xfrm>
          <a:prstGeom prst="rect">
            <a:avLst/>
          </a:prstGeom>
          <a:noFill/>
        </p:spPr>
        <p:txBody>
          <a:bodyPr wrap="square" lIns="0" tIns="0" rIns="0" bIns="0" anchor="t">
            <a:spAutoFit/>
          </a:bodyPr>
          <a:lstStyle/>
          <a:p>
            <a:pPr algn="l"/>
            <a:r>
              <a:rPr sz="2600" b="0" i="0">
                <a:solidFill>
                  <a:srgbClr val="0F2949"/>
                </a:solidFill>
                <a:latin typeface="Georgia"/>
              </a:rPr>
              <a:t>What's in the dataset</a:t>
            </a:r>
          </a:p>
        </p:txBody>
      </p:sp>
      <p:sp>
        <p:nvSpPr>
          <p:cNvPr id="4" name="TextBox 3"/>
          <p:cNvSpPr txBox="1"/>
          <p:nvPr/>
        </p:nvSpPr>
        <p:spPr>
          <a:xfrm>
            <a:off x="502920" y="1115568"/>
            <a:ext cx="8229600" cy="256032"/>
          </a:xfrm>
          <a:prstGeom prst="rect">
            <a:avLst/>
          </a:prstGeom>
          <a:noFill/>
        </p:spPr>
        <p:txBody>
          <a:bodyPr wrap="square" lIns="0" tIns="0" rIns="0" bIns="0" anchor="t">
            <a:spAutoFit/>
          </a:bodyPr>
          <a:lstStyle/>
          <a:p>
            <a:pPr algn="l"/>
            <a:r>
              <a:rPr sz="1100" b="0" i="1">
                <a:solidFill>
                  <a:srgbClr val="6B7785"/>
                </a:solidFill>
                <a:latin typeface="Calibri"/>
              </a:rPr>
              <a:t>101 variables across 324 patients, grouped by what they describe</a:t>
            </a:r>
          </a:p>
        </p:txBody>
      </p:sp>
      <p:sp>
        <p:nvSpPr>
          <p:cNvPr id="5" name="TextBox 4"/>
          <p:cNvSpPr txBox="1"/>
          <p:nvPr/>
        </p:nvSpPr>
        <p:spPr>
          <a:xfrm>
            <a:off x="502920" y="1508760"/>
            <a:ext cx="2743200" cy="182880"/>
          </a:xfrm>
          <a:prstGeom prst="rect">
            <a:avLst/>
          </a:prstGeom>
          <a:noFill/>
        </p:spPr>
        <p:txBody>
          <a:bodyPr wrap="square" lIns="0" tIns="0" rIns="0" bIns="0">
            <a:spAutoFit/>
          </a:bodyPr>
          <a:lstStyle/>
          <a:p>
            <a:pPr algn="l"/>
            <a:r>
              <a:rPr sz="800" b="1" spc="180">
                <a:solidFill>
                  <a:srgbClr val="C8584D"/>
                </a:solidFill>
                <a:latin typeface="Calibri"/>
              </a:rPr>
              <a:t>PATIENT &amp; HEADACHE</a:t>
            </a:r>
          </a:p>
        </p:txBody>
      </p:sp>
      <p:sp>
        <p:nvSpPr>
          <p:cNvPr id="6" name="TextBox 5"/>
          <p:cNvSpPr txBox="1"/>
          <p:nvPr/>
        </p:nvSpPr>
        <p:spPr>
          <a:xfrm>
            <a:off x="502920" y="1719072"/>
            <a:ext cx="2743200" cy="653796"/>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patient_id    age    gender</a:t>
            </a:r>
          </a:p>
          <a:p>
            <a:pPr algn="l">
              <a:lnSpc>
                <a:spcPct val="100000"/>
              </a:lnSpc>
              <a:spcAft>
                <a:spcPts val="0"/>
              </a:spcAft>
            </a:pPr>
            <a:r>
              <a:rPr sz="800">
                <a:solidFill>
                  <a:srgbClr val="1A2238"/>
                </a:solidFill>
                <a:latin typeface="Consolas"/>
              </a:rPr>
              <a:t>dur_sym_days       time_to_imp</a:t>
            </a:r>
          </a:p>
          <a:p>
            <a:pPr algn="l">
              <a:lnSpc>
                <a:spcPct val="100000"/>
              </a:lnSpc>
              <a:spcAft>
                <a:spcPts val="0"/>
              </a:spcAft>
            </a:pPr>
            <a:r>
              <a:rPr sz="800">
                <a:solidFill>
                  <a:srgbClr val="1A2238"/>
                </a:solidFill>
                <a:latin typeface="Consolas"/>
              </a:rPr>
              <a:t>ha_meds   ha_sev   ha_type</a:t>
            </a:r>
          </a:p>
          <a:p>
            <a:pPr algn="l">
              <a:lnSpc>
                <a:spcPct val="100000"/>
              </a:lnSpc>
              <a:spcAft>
                <a:spcPts val="0"/>
              </a:spcAft>
            </a:pPr>
            <a:r>
              <a:rPr sz="800">
                <a:solidFill>
                  <a:srgbClr val="1A2238"/>
                </a:solidFill>
                <a:latin typeface="Consolas"/>
              </a:rPr>
              <a:t>side_gen   side_spec</a:t>
            </a:r>
          </a:p>
          <a:p>
            <a:pPr algn="l">
              <a:lnSpc>
                <a:spcPct val="100000"/>
              </a:lnSpc>
              <a:spcAft>
                <a:spcPts val="0"/>
              </a:spcAft>
            </a:pPr>
            <a:r>
              <a:rPr sz="800">
                <a:solidFill>
                  <a:srgbClr val="1A2238"/>
                </a:solidFill>
                <a:latin typeface="Consolas"/>
              </a:rPr>
              <a:t>od_retro   os_retro   n_eyes_pain</a:t>
            </a:r>
          </a:p>
        </p:txBody>
      </p:sp>
      <p:sp>
        <p:nvSpPr>
          <p:cNvPr id="7" name="TextBox 6"/>
          <p:cNvSpPr txBox="1"/>
          <p:nvPr/>
        </p:nvSpPr>
        <p:spPr>
          <a:xfrm>
            <a:off x="502920" y="2464308"/>
            <a:ext cx="2743200" cy="182880"/>
          </a:xfrm>
          <a:prstGeom prst="rect">
            <a:avLst/>
          </a:prstGeom>
          <a:noFill/>
        </p:spPr>
        <p:txBody>
          <a:bodyPr wrap="square" lIns="0" tIns="0" rIns="0" bIns="0">
            <a:spAutoFit/>
          </a:bodyPr>
          <a:lstStyle/>
          <a:p>
            <a:pPr algn="l"/>
            <a:r>
              <a:rPr sz="800" b="1" spc="180">
                <a:solidFill>
                  <a:srgbClr val="C8584D"/>
                </a:solidFill>
                <a:latin typeface="Calibri"/>
              </a:rPr>
              <a:t>SYMPTOMS REPORTED</a:t>
            </a:r>
          </a:p>
        </p:txBody>
      </p:sp>
      <p:sp>
        <p:nvSpPr>
          <p:cNvPr id="8" name="TextBox 7"/>
          <p:cNvSpPr txBox="1"/>
          <p:nvPr/>
        </p:nvSpPr>
        <p:spPr>
          <a:xfrm>
            <a:off x="502920" y="2674620"/>
            <a:ext cx="2743200" cy="406908"/>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pres_ocul_sym</a:t>
            </a:r>
          </a:p>
          <a:p>
            <a:pPr algn="l">
              <a:lnSpc>
                <a:spcPct val="100000"/>
              </a:lnSpc>
              <a:spcAft>
                <a:spcPts val="0"/>
              </a:spcAft>
            </a:pPr>
            <a:r>
              <a:rPr sz="800">
                <a:solidFill>
                  <a:srgbClr val="1A2238"/>
                </a:solidFill>
                <a:latin typeface="Consolas"/>
              </a:rPr>
              <a:t>osd_sym</a:t>
            </a:r>
          </a:p>
          <a:p>
            <a:pPr algn="l">
              <a:lnSpc>
                <a:spcPct val="100000"/>
              </a:lnSpc>
              <a:spcAft>
                <a:spcPts val="0"/>
              </a:spcAft>
            </a:pPr>
            <a:r>
              <a:rPr sz="800">
                <a:solidFill>
                  <a:srgbClr val="1A2238"/>
                </a:solidFill>
                <a:latin typeface="Consolas"/>
              </a:rPr>
              <a:t>blur_vis</a:t>
            </a:r>
          </a:p>
        </p:txBody>
      </p:sp>
      <p:sp>
        <p:nvSpPr>
          <p:cNvPr id="9" name="TextBox 8"/>
          <p:cNvSpPr txBox="1"/>
          <p:nvPr/>
        </p:nvSpPr>
        <p:spPr>
          <a:xfrm>
            <a:off x="502920" y="3172968"/>
            <a:ext cx="2743200" cy="182880"/>
          </a:xfrm>
          <a:prstGeom prst="rect">
            <a:avLst/>
          </a:prstGeom>
          <a:noFill/>
        </p:spPr>
        <p:txBody>
          <a:bodyPr wrap="square" lIns="0" tIns="0" rIns="0" bIns="0">
            <a:spAutoFit/>
          </a:bodyPr>
          <a:lstStyle/>
          <a:p>
            <a:pPr algn="l"/>
            <a:r>
              <a:rPr sz="800" b="1" spc="180">
                <a:solidFill>
                  <a:srgbClr val="C8584D"/>
                </a:solidFill>
                <a:latin typeface="Calibri"/>
              </a:rPr>
              <a:t>TREATMENTS DELIVERED</a:t>
            </a:r>
          </a:p>
        </p:txBody>
      </p:sp>
      <p:sp>
        <p:nvSpPr>
          <p:cNvPr id="10" name="TextBox 9"/>
          <p:cNvSpPr txBox="1"/>
          <p:nvPr/>
        </p:nvSpPr>
        <p:spPr>
          <a:xfrm>
            <a:off x="502920" y="3383280"/>
            <a:ext cx="2743200" cy="777240"/>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tx_art_tears   tx_punct_plugs</a:t>
            </a:r>
          </a:p>
          <a:p>
            <a:pPr algn="l">
              <a:lnSpc>
                <a:spcPct val="100000"/>
              </a:lnSpc>
              <a:spcAft>
                <a:spcPts val="0"/>
              </a:spcAft>
            </a:pPr>
            <a:r>
              <a:rPr sz="800">
                <a:solidFill>
                  <a:srgbClr val="1A2238"/>
                </a:solidFill>
                <a:latin typeface="Consolas"/>
              </a:rPr>
              <a:t>tx_gels        tx_mrx</a:t>
            </a:r>
          </a:p>
          <a:p>
            <a:pPr algn="l">
              <a:lnSpc>
                <a:spcPct val="100000"/>
              </a:lnSpc>
              <a:spcAft>
                <a:spcPts val="0"/>
              </a:spcAft>
            </a:pPr>
            <a:r>
              <a:rPr sz="800">
                <a:solidFill>
                  <a:srgbClr val="1A2238"/>
                </a:solidFill>
                <a:latin typeface="Consolas"/>
              </a:rPr>
              <a:t>tx_cataract    tx_laser</a:t>
            </a:r>
          </a:p>
          <a:p>
            <a:pPr algn="l">
              <a:lnSpc>
                <a:spcPct val="100000"/>
              </a:lnSpc>
              <a:spcAft>
                <a:spcPts val="0"/>
              </a:spcAft>
            </a:pPr>
            <a:r>
              <a:rPr sz="800">
                <a:solidFill>
                  <a:srgbClr val="1A2238"/>
                </a:solidFill>
                <a:latin typeface="Consolas"/>
              </a:rPr>
              <a:t>tx_pred_drops  tx_glauc_drops</a:t>
            </a:r>
          </a:p>
          <a:p>
            <a:pPr algn="l">
              <a:lnSpc>
                <a:spcPct val="100000"/>
              </a:lnSpc>
              <a:spcAft>
                <a:spcPts val="0"/>
              </a:spcAft>
            </a:pPr>
            <a:r>
              <a:rPr sz="800">
                <a:solidFill>
                  <a:srgbClr val="1A2238"/>
                </a:solidFill>
                <a:latin typeface="Consolas"/>
              </a:rPr>
              <a:t>tx_blephar     tx_resp</a:t>
            </a:r>
          </a:p>
          <a:p>
            <a:pPr algn="l">
              <a:lnSpc>
                <a:spcPct val="100000"/>
              </a:lnSpc>
              <a:spcAft>
                <a:spcPts val="0"/>
              </a:spcAft>
            </a:pPr>
            <a:r>
              <a:rPr sz="800">
                <a:solidFill>
                  <a:srgbClr val="1A2238"/>
                </a:solidFill>
                <a:latin typeface="Consolas"/>
              </a:rPr>
              <a:t>n_visits</a:t>
            </a:r>
          </a:p>
        </p:txBody>
      </p:sp>
      <p:sp>
        <p:nvSpPr>
          <p:cNvPr id="11" name="TextBox 10"/>
          <p:cNvSpPr txBox="1"/>
          <p:nvPr/>
        </p:nvSpPr>
        <p:spPr>
          <a:xfrm>
            <a:off x="3364992" y="1508760"/>
            <a:ext cx="2743200" cy="182880"/>
          </a:xfrm>
          <a:prstGeom prst="rect">
            <a:avLst/>
          </a:prstGeom>
          <a:noFill/>
        </p:spPr>
        <p:txBody>
          <a:bodyPr wrap="square" lIns="0" tIns="0" rIns="0" bIns="0">
            <a:spAutoFit/>
          </a:bodyPr>
          <a:lstStyle/>
          <a:p>
            <a:pPr algn="l"/>
            <a:r>
              <a:rPr sz="800" b="1" spc="180">
                <a:solidFill>
                  <a:srgbClr val="C8584D"/>
                </a:solidFill>
                <a:latin typeface="Calibri"/>
              </a:rPr>
              <a:t>OCULAR FINDINGS, BASELINE</a:t>
            </a:r>
          </a:p>
        </p:txBody>
      </p:sp>
      <p:sp>
        <p:nvSpPr>
          <p:cNvPr id="12" name="TextBox 11"/>
          <p:cNvSpPr txBox="1"/>
          <p:nvPr/>
        </p:nvSpPr>
        <p:spPr>
          <a:xfrm>
            <a:off x="3364992" y="1719072"/>
            <a:ext cx="2743200" cy="653796"/>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od_tear_base    os_tear_base</a:t>
            </a:r>
          </a:p>
          <a:p>
            <a:pPr algn="l">
              <a:lnSpc>
                <a:spcPct val="100000"/>
              </a:lnSpc>
              <a:spcAft>
                <a:spcPts val="0"/>
              </a:spcAft>
            </a:pPr>
            <a:r>
              <a:rPr sz="800">
                <a:solidFill>
                  <a:srgbClr val="1A2238"/>
                </a:solidFill>
                <a:latin typeface="Consolas"/>
              </a:rPr>
              <a:t>od_conj_base    os_conj_base</a:t>
            </a:r>
          </a:p>
          <a:p>
            <a:pPr algn="l">
              <a:lnSpc>
                <a:spcPct val="100000"/>
              </a:lnSpc>
              <a:spcAft>
                <a:spcPts val="0"/>
              </a:spcAft>
            </a:pPr>
            <a:r>
              <a:rPr sz="800">
                <a:solidFill>
                  <a:srgbClr val="1A2238"/>
                </a:solidFill>
                <a:latin typeface="Consolas"/>
              </a:rPr>
              <a:t>od_pee_base     os_pee_base</a:t>
            </a:r>
          </a:p>
          <a:p>
            <a:pPr algn="l">
              <a:lnSpc>
                <a:spcPct val="100000"/>
              </a:lnSpc>
              <a:spcAft>
                <a:spcPts val="0"/>
              </a:spcAft>
            </a:pPr>
            <a:r>
              <a:rPr sz="800">
                <a:solidFill>
                  <a:srgbClr val="1A2238"/>
                </a:solidFill>
                <a:latin typeface="Consolas"/>
              </a:rPr>
              <a:t>od_mgd_base     os_mgd_base</a:t>
            </a:r>
          </a:p>
          <a:p>
            <a:pPr algn="l">
              <a:lnSpc>
                <a:spcPct val="100000"/>
              </a:lnSpc>
              <a:spcAft>
                <a:spcPts val="0"/>
              </a:spcAft>
            </a:pPr>
            <a:r>
              <a:rPr sz="800">
                <a:solidFill>
                  <a:srgbClr val="1A2238"/>
                </a:solidFill>
                <a:latin typeface="Consolas"/>
              </a:rPr>
              <a:t>od_sev_base     os_sev_base</a:t>
            </a:r>
          </a:p>
        </p:txBody>
      </p:sp>
      <p:sp>
        <p:nvSpPr>
          <p:cNvPr id="13" name="TextBox 12"/>
          <p:cNvSpPr txBox="1"/>
          <p:nvPr/>
        </p:nvSpPr>
        <p:spPr>
          <a:xfrm>
            <a:off x="3364992" y="2464308"/>
            <a:ext cx="2743200" cy="182880"/>
          </a:xfrm>
          <a:prstGeom prst="rect">
            <a:avLst/>
          </a:prstGeom>
          <a:noFill/>
        </p:spPr>
        <p:txBody>
          <a:bodyPr wrap="square" lIns="0" tIns="0" rIns="0" bIns="0">
            <a:spAutoFit/>
          </a:bodyPr>
          <a:lstStyle/>
          <a:p>
            <a:pPr algn="l"/>
            <a:r>
              <a:rPr sz="800" b="1" spc="180">
                <a:solidFill>
                  <a:srgbClr val="C8584D"/>
                </a:solidFill>
                <a:latin typeface="Calibri"/>
              </a:rPr>
              <a:t>OCULAR FINDINGS, FINAL &amp; CHANGE</a:t>
            </a:r>
          </a:p>
        </p:txBody>
      </p:sp>
      <p:sp>
        <p:nvSpPr>
          <p:cNvPr id="14" name="TextBox 13"/>
          <p:cNvSpPr txBox="1"/>
          <p:nvPr/>
        </p:nvSpPr>
        <p:spPr>
          <a:xfrm>
            <a:off x="3364992" y="2674620"/>
            <a:ext cx="2743200" cy="1147572"/>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od_tear_final   os_tear_final</a:t>
            </a:r>
          </a:p>
          <a:p>
            <a:pPr algn="l">
              <a:lnSpc>
                <a:spcPct val="100000"/>
              </a:lnSpc>
              <a:spcAft>
                <a:spcPts val="0"/>
              </a:spcAft>
            </a:pPr>
            <a:r>
              <a:rPr sz="800">
                <a:solidFill>
                  <a:srgbClr val="1A2238"/>
                </a:solidFill>
                <a:latin typeface="Consolas"/>
              </a:rPr>
              <a:t>od_tear_chg     os_tear_chg</a:t>
            </a:r>
          </a:p>
          <a:p>
            <a:pPr algn="l">
              <a:lnSpc>
                <a:spcPct val="100000"/>
              </a:lnSpc>
              <a:spcAft>
                <a:spcPts val="0"/>
              </a:spcAft>
            </a:pPr>
            <a:r>
              <a:rPr sz="800">
                <a:solidFill>
                  <a:srgbClr val="1A2238"/>
                </a:solidFill>
                <a:latin typeface="Consolas"/>
              </a:rPr>
              <a:t>od_conj_final   os_conj_final</a:t>
            </a:r>
          </a:p>
          <a:p>
            <a:pPr algn="l">
              <a:lnSpc>
                <a:spcPct val="100000"/>
              </a:lnSpc>
              <a:spcAft>
                <a:spcPts val="0"/>
              </a:spcAft>
            </a:pPr>
            <a:r>
              <a:rPr sz="800">
                <a:solidFill>
                  <a:srgbClr val="1A2238"/>
                </a:solidFill>
                <a:latin typeface="Consolas"/>
              </a:rPr>
              <a:t>od_conj_chg     os_conj_chg</a:t>
            </a:r>
          </a:p>
          <a:p>
            <a:pPr algn="l">
              <a:lnSpc>
                <a:spcPct val="100000"/>
              </a:lnSpc>
              <a:spcAft>
                <a:spcPts val="0"/>
              </a:spcAft>
            </a:pPr>
            <a:r>
              <a:rPr sz="800">
                <a:solidFill>
                  <a:srgbClr val="1A2238"/>
                </a:solidFill>
                <a:latin typeface="Consolas"/>
              </a:rPr>
              <a:t>od_pee_final    os_pee_final</a:t>
            </a:r>
          </a:p>
          <a:p>
            <a:pPr algn="l">
              <a:lnSpc>
                <a:spcPct val="100000"/>
              </a:lnSpc>
              <a:spcAft>
                <a:spcPts val="0"/>
              </a:spcAft>
            </a:pPr>
            <a:r>
              <a:rPr sz="800">
                <a:solidFill>
                  <a:srgbClr val="1A2238"/>
                </a:solidFill>
                <a:latin typeface="Consolas"/>
              </a:rPr>
              <a:t>od_pee_chg      os_pee_chg</a:t>
            </a:r>
          </a:p>
          <a:p>
            <a:pPr algn="l">
              <a:lnSpc>
                <a:spcPct val="100000"/>
              </a:lnSpc>
              <a:spcAft>
                <a:spcPts val="0"/>
              </a:spcAft>
            </a:pPr>
            <a:r>
              <a:rPr sz="800">
                <a:solidFill>
                  <a:srgbClr val="1A2238"/>
                </a:solidFill>
                <a:latin typeface="Consolas"/>
              </a:rPr>
              <a:t>od_mgd_final    os_mgd_final</a:t>
            </a:r>
          </a:p>
          <a:p>
            <a:pPr algn="l">
              <a:lnSpc>
                <a:spcPct val="100000"/>
              </a:lnSpc>
              <a:spcAft>
                <a:spcPts val="0"/>
              </a:spcAft>
            </a:pPr>
            <a:r>
              <a:rPr sz="800">
                <a:solidFill>
                  <a:srgbClr val="1A2238"/>
                </a:solidFill>
                <a:latin typeface="Consolas"/>
              </a:rPr>
              <a:t>od_mgd_chg      os_mgd_chg</a:t>
            </a:r>
          </a:p>
          <a:p>
            <a:pPr algn="l">
              <a:lnSpc>
                <a:spcPct val="100000"/>
              </a:lnSpc>
              <a:spcAft>
                <a:spcPts val="0"/>
              </a:spcAft>
            </a:pPr>
            <a:r>
              <a:rPr sz="800">
                <a:solidFill>
                  <a:srgbClr val="1A2238"/>
                </a:solidFill>
                <a:latin typeface="Consolas"/>
              </a:rPr>
              <a:t>od_sev_final    os_sev_final</a:t>
            </a:r>
          </a:p>
        </p:txBody>
      </p:sp>
      <p:sp>
        <p:nvSpPr>
          <p:cNvPr id="15" name="TextBox 14"/>
          <p:cNvSpPr txBox="1"/>
          <p:nvPr/>
        </p:nvSpPr>
        <p:spPr>
          <a:xfrm>
            <a:off x="6227064" y="1508760"/>
            <a:ext cx="2743200" cy="182880"/>
          </a:xfrm>
          <a:prstGeom prst="rect">
            <a:avLst/>
          </a:prstGeom>
          <a:noFill/>
        </p:spPr>
        <p:txBody>
          <a:bodyPr wrap="square" lIns="0" tIns="0" rIns="0" bIns="0">
            <a:spAutoFit/>
          </a:bodyPr>
          <a:lstStyle/>
          <a:p>
            <a:pPr algn="l"/>
            <a:r>
              <a:rPr sz="800" b="1" spc="180">
                <a:solidFill>
                  <a:srgbClr val="C8584D"/>
                </a:solidFill>
                <a:latin typeface="Calibri"/>
              </a:rPr>
              <a:t>REFRACTION WORN AT INTAKE</a:t>
            </a:r>
          </a:p>
        </p:txBody>
      </p:sp>
      <p:sp>
        <p:nvSpPr>
          <p:cNvPr id="16" name="TextBox 15"/>
          <p:cNvSpPr txBox="1"/>
          <p:nvPr/>
        </p:nvSpPr>
        <p:spPr>
          <a:xfrm>
            <a:off x="6227064" y="1719072"/>
            <a:ext cx="2743200" cy="530352"/>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rx_wear_{od/os}_sph</a:t>
            </a:r>
          </a:p>
          <a:p>
            <a:pPr algn="l">
              <a:lnSpc>
                <a:spcPct val="100000"/>
              </a:lnSpc>
              <a:spcAft>
                <a:spcPts val="0"/>
              </a:spcAft>
            </a:pPr>
            <a:r>
              <a:rPr sz="800">
                <a:solidFill>
                  <a:srgbClr val="1A2238"/>
                </a:solidFill>
                <a:latin typeface="Consolas"/>
              </a:rPr>
              <a:t>rx_wear_{od/os}_cyl</a:t>
            </a:r>
          </a:p>
          <a:p>
            <a:pPr algn="l">
              <a:lnSpc>
                <a:spcPct val="100000"/>
              </a:lnSpc>
              <a:spcAft>
                <a:spcPts val="0"/>
              </a:spcAft>
            </a:pPr>
            <a:r>
              <a:rPr sz="800">
                <a:solidFill>
                  <a:srgbClr val="1A2238"/>
                </a:solidFill>
                <a:latin typeface="Consolas"/>
              </a:rPr>
              <a:t>rx_wear_{od/os}_ax</a:t>
            </a:r>
          </a:p>
          <a:p>
            <a:pPr algn="l">
              <a:lnSpc>
                <a:spcPct val="100000"/>
              </a:lnSpc>
              <a:spcAft>
                <a:spcPts val="0"/>
              </a:spcAft>
            </a:pPr>
            <a:r>
              <a:rPr sz="800">
                <a:solidFill>
                  <a:srgbClr val="1A2238"/>
                </a:solidFill>
                <a:latin typeface="Consolas"/>
              </a:rPr>
              <a:t>rx_wear_{od/os}_add</a:t>
            </a:r>
          </a:p>
        </p:txBody>
      </p:sp>
      <p:sp>
        <p:nvSpPr>
          <p:cNvPr id="17" name="TextBox 16"/>
          <p:cNvSpPr txBox="1"/>
          <p:nvPr/>
        </p:nvSpPr>
        <p:spPr>
          <a:xfrm>
            <a:off x="6227064" y="2340864"/>
            <a:ext cx="2743200" cy="182880"/>
          </a:xfrm>
          <a:prstGeom prst="rect">
            <a:avLst/>
          </a:prstGeom>
          <a:noFill/>
        </p:spPr>
        <p:txBody>
          <a:bodyPr wrap="square" lIns="0" tIns="0" rIns="0" bIns="0">
            <a:spAutoFit/>
          </a:bodyPr>
          <a:lstStyle/>
          <a:p>
            <a:pPr algn="l"/>
            <a:r>
              <a:rPr sz="800" b="1" spc="180">
                <a:solidFill>
                  <a:srgbClr val="C8584D"/>
                </a:solidFill>
                <a:latin typeface="Calibri"/>
              </a:rPr>
              <a:t>REFRACTION PRESCRIBED</a:t>
            </a:r>
          </a:p>
        </p:txBody>
      </p:sp>
      <p:sp>
        <p:nvSpPr>
          <p:cNvPr id="18" name="TextBox 17"/>
          <p:cNvSpPr txBox="1"/>
          <p:nvPr/>
        </p:nvSpPr>
        <p:spPr>
          <a:xfrm>
            <a:off x="6227064" y="2551176"/>
            <a:ext cx="2743200" cy="530352"/>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rx_give_{od/os}_sph</a:t>
            </a:r>
          </a:p>
          <a:p>
            <a:pPr algn="l">
              <a:lnSpc>
                <a:spcPct val="100000"/>
              </a:lnSpc>
              <a:spcAft>
                <a:spcPts val="0"/>
              </a:spcAft>
            </a:pPr>
            <a:r>
              <a:rPr sz="800">
                <a:solidFill>
                  <a:srgbClr val="1A2238"/>
                </a:solidFill>
                <a:latin typeface="Consolas"/>
              </a:rPr>
              <a:t>rx_give_{od/os}_cyl</a:t>
            </a:r>
          </a:p>
          <a:p>
            <a:pPr algn="l">
              <a:lnSpc>
                <a:spcPct val="100000"/>
              </a:lnSpc>
              <a:spcAft>
                <a:spcPts val="0"/>
              </a:spcAft>
            </a:pPr>
            <a:r>
              <a:rPr sz="800">
                <a:solidFill>
                  <a:srgbClr val="1A2238"/>
                </a:solidFill>
                <a:latin typeface="Consolas"/>
              </a:rPr>
              <a:t>rx_give_{od/os}_ax</a:t>
            </a:r>
          </a:p>
          <a:p>
            <a:pPr algn="l">
              <a:lnSpc>
                <a:spcPct val="100000"/>
              </a:lnSpc>
              <a:spcAft>
                <a:spcPts val="0"/>
              </a:spcAft>
            </a:pPr>
            <a:r>
              <a:rPr sz="800">
                <a:solidFill>
                  <a:srgbClr val="1A2238"/>
                </a:solidFill>
                <a:latin typeface="Consolas"/>
              </a:rPr>
              <a:t>rx_give_{od/os}_add</a:t>
            </a:r>
          </a:p>
        </p:txBody>
      </p:sp>
      <p:sp>
        <p:nvSpPr>
          <p:cNvPr id="19" name="TextBox 18"/>
          <p:cNvSpPr txBox="1"/>
          <p:nvPr/>
        </p:nvSpPr>
        <p:spPr>
          <a:xfrm>
            <a:off x="6227064" y="3172968"/>
            <a:ext cx="2743200" cy="182880"/>
          </a:xfrm>
          <a:prstGeom prst="rect">
            <a:avLst/>
          </a:prstGeom>
          <a:noFill/>
        </p:spPr>
        <p:txBody>
          <a:bodyPr wrap="square" lIns="0" tIns="0" rIns="0" bIns="0">
            <a:spAutoFit/>
          </a:bodyPr>
          <a:lstStyle/>
          <a:p>
            <a:pPr algn="l"/>
            <a:r>
              <a:rPr sz="800" b="1" spc="180">
                <a:solidFill>
                  <a:srgbClr val="C8584D"/>
                </a:solidFill>
                <a:latin typeface="Calibri"/>
              </a:rPr>
              <a:t>REFRACTION CHANGE &amp; SIG. FLAGS</a:t>
            </a:r>
          </a:p>
        </p:txBody>
      </p:sp>
      <p:sp>
        <p:nvSpPr>
          <p:cNvPr id="20" name="TextBox 19"/>
          <p:cNvSpPr txBox="1"/>
          <p:nvPr/>
        </p:nvSpPr>
        <p:spPr>
          <a:xfrm>
            <a:off x="6227064" y="3383280"/>
            <a:ext cx="2743200" cy="530352"/>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d_sph_{od/os}      sig_d_sph_{od/os}</a:t>
            </a:r>
          </a:p>
          <a:p>
            <a:pPr algn="l">
              <a:lnSpc>
                <a:spcPct val="100000"/>
              </a:lnSpc>
              <a:spcAft>
                <a:spcPts val="0"/>
              </a:spcAft>
            </a:pPr>
            <a:r>
              <a:rPr sz="800">
                <a:solidFill>
                  <a:srgbClr val="1A2238"/>
                </a:solidFill>
                <a:latin typeface="Consolas"/>
              </a:rPr>
              <a:t>d_cyl_{od/os}      sig_d_cyl_{od/os}</a:t>
            </a:r>
          </a:p>
          <a:p>
            <a:pPr algn="l">
              <a:lnSpc>
                <a:spcPct val="100000"/>
              </a:lnSpc>
              <a:spcAft>
                <a:spcPts val="0"/>
              </a:spcAft>
            </a:pPr>
            <a:r>
              <a:rPr sz="800">
                <a:solidFill>
                  <a:srgbClr val="1A2238"/>
                </a:solidFill>
                <a:latin typeface="Consolas"/>
              </a:rPr>
              <a:t>d_ax_{od/os}       sig_d_ax_{od/os}</a:t>
            </a:r>
          </a:p>
          <a:p>
            <a:pPr algn="l">
              <a:lnSpc>
                <a:spcPct val="100000"/>
              </a:lnSpc>
              <a:spcAft>
                <a:spcPts val="0"/>
              </a:spcAft>
            </a:pPr>
            <a:r>
              <a:rPr sz="800">
                <a:solidFill>
                  <a:srgbClr val="1A2238"/>
                </a:solidFill>
                <a:latin typeface="Consolas"/>
              </a:rPr>
              <a:t>d_add_{od/os}      sig_d_add_{od/os}</a:t>
            </a:r>
          </a:p>
        </p:txBody>
      </p:sp>
      <p:sp>
        <p:nvSpPr>
          <p:cNvPr id="21" name="TextBox 20"/>
          <p:cNvSpPr txBox="1"/>
          <p:nvPr/>
        </p:nvSpPr>
        <p:spPr>
          <a:xfrm>
            <a:off x="6227064" y="4005072"/>
            <a:ext cx="2743200" cy="182880"/>
          </a:xfrm>
          <a:prstGeom prst="rect">
            <a:avLst/>
          </a:prstGeom>
          <a:noFill/>
        </p:spPr>
        <p:txBody>
          <a:bodyPr wrap="square" lIns="0" tIns="0" rIns="0" bIns="0">
            <a:spAutoFit/>
          </a:bodyPr>
          <a:lstStyle/>
          <a:p>
            <a:pPr algn="l"/>
            <a:r>
              <a:rPr sz="800" b="1" spc="180">
                <a:solidFill>
                  <a:srgbClr val="C8584D"/>
                </a:solidFill>
                <a:latin typeface="Calibri"/>
              </a:rPr>
              <a:t>VISUAL ACUITY</a:t>
            </a:r>
          </a:p>
        </p:txBody>
      </p:sp>
      <p:sp>
        <p:nvSpPr>
          <p:cNvPr id="22" name="TextBox 21"/>
          <p:cNvSpPr txBox="1"/>
          <p:nvPr/>
        </p:nvSpPr>
        <p:spPr>
          <a:xfrm>
            <a:off x="6227064" y="4215384"/>
            <a:ext cx="2743200" cy="283464"/>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va_pre_{od/os}     va_post_{od/os}</a:t>
            </a:r>
          </a:p>
          <a:p>
            <a:pPr algn="l">
              <a:lnSpc>
                <a:spcPct val="100000"/>
              </a:lnSpc>
              <a:spcAft>
                <a:spcPts val="0"/>
              </a:spcAft>
            </a:pPr>
            <a:r>
              <a:rPr sz="800">
                <a:solidFill>
                  <a:srgbClr val="1A2238"/>
                </a:solidFill>
                <a:latin typeface="Consolas"/>
              </a:rPr>
              <a:t>d_va_{od/os}       sig_d_va_{od/os}</a:t>
            </a:r>
          </a:p>
        </p:txBody>
      </p:sp>
      <p:sp>
        <p:nvSpPr>
          <p:cNvPr id="23" name="TextBox 22"/>
          <p:cNvSpPr txBox="1"/>
          <p:nvPr/>
        </p:nvSpPr>
        <p:spPr>
          <a:xfrm>
            <a:off x="6227064" y="4590288"/>
            <a:ext cx="2743200" cy="182880"/>
          </a:xfrm>
          <a:prstGeom prst="rect">
            <a:avLst/>
          </a:prstGeom>
          <a:noFill/>
        </p:spPr>
        <p:txBody>
          <a:bodyPr wrap="square" lIns="0" tIns="0" rIns="0" bIns="0">
            <a:spAutoFit/>
          </a:bodyPr>
          <a:lstStyle/>
          <a:p>
            <a:pPr algn="l"/>
            <a:r>
              <a:rPr sz="800" b="1" spc="180">
                <a:solidFill>
                  <a:srgbClr val="C8584D"/>
                </a:solidFill>
                <a:latin typeface="Calibri"/>
              </a:rPr>
              <a:t>POWER-VECTOR ASTIGMATISM</a:t>
            </a:r>
          </a:p>
        </p:txBody>
      </p:sp>
      <p:sp>
        <p:nvSpPr>
          <p:cNvPr id="24" name="TextBox 23"/>
          <p:cNvSpPr txBox="1"/>
          <p:nvPr/>
        </p:nvSpPr>
        <p:spPr>
          <a:xfrm>
            <a:off x="6227064" y="4800600"/>
            <a:ext cx="2743200" cy="283464"/>
          </a:xfrm>
          <a:prstGeom prst="rect">
            <a:avLst/>
          </a:prstGeom>
          <a:noFill/>
        </p:spPr>
        <p:txBody>
          <a:bodyPr wrap="square" lIns="0" tIns="0" rIns="0" bIns="0">
            <a:spAutoFit/>
          </a:bodyPr>
          <a:lstStyle/>
          <a:p>
            <a:pPr algn="l">
              <a:lnSpc>
                <a:spcPct val="100000"/>
              </a:lnSpc>
              <a:spcAft>
                <a:spcPts val="0"/>
              </a:spcAft>
            </a:pPr>
            <a:r>
              <a:rPr sz="800">
                <a:solidFill>
                  <a:srgbClr val="1A2238"/>
                </a:solidFill>
                <a:latin typeface="Consolas"/>
              </a:rPr>
              <a:t>vec_{od/os}_cyl    vec_{od/os}_ax</a:t>
            </a:r>
          </a:p>
          <a:p>
            <a:pPr algn="l">
              <a:lnSpc>
                <a:spcPct val="100000"/>
              </a:lnSpc>
              <a:spcAft>
                <a:spcPts val="0"/>
              </a:spcAft>
            </a:pPr>
            <a:r>
              <a:rPr sz="800">
                <a:solidFill>
                  <a:srgbClr val="1A2238"/>
                </a:solidFill>
                <a:latin typeface="Consolas"/>
              </a:rPr>
              <a:t>sig_d_vec_{od/os}</a:t>
            </a:r>
          </a:p>
        </p:txBody>
      </p:sp>
      <p:sp>
        <p:nvSpPr>
          <p:cNvPr id="25" name="TextBox 24"/>
          <p:cNvSpPr txBox="1"/>
          <p:nvPr/>
        </p:nvSpPr>
        <p:spPr>
          <a:xfrm>
            <a:off x="502920" y="4773168"/>
            <a:ext cx="7315200" cy="201168"/>
          </a:xfrm>
          <a:prstGeom prst="rect">
            <a:avLst/>
          </a:prstGeom>
          <a:noFill/>
        </p:spPr>
        <p:txBody>
          <a:bodyPr wrap="square" lIns="0" tIns="0" rIns="0" bIns="0" anchor="t">
            <a:spAutoFit/>
          </a:bodyPr>
          <a:lstStyle/>
          <a:p>
            <a:pPr algn="l"/>
            <a:r>
              <a:rPr sz="800" b="0" i="1">
                <a:solidFill>
                  <a:srgbClr val="6B7785"/>
                </a:solidFill>
                <a:latin typeface="Calibri"/>
              </a:rPr>
              <a:t>od / os  =  right eye / left eye      _base / _final / _chg  =  baseline, post-treatment, change      sig_  =  clinically meaningful change flag</a:t>
            </a:r>
          </a:p>
        </p:txBody>
      </p:sp>
      <p:sp>
        <p:nvSpPr>
          <p:cNvPr id="26" name="TextBox 25"/>
          <p:cNvSpPr txBox="1"/>
          <p:nvPr/>
        </p:nvSpPr>
        <p:spPr>
          <a:xfrm>
            <a:off x="7955279" y="4773168"/>
            <a:ext cx="1005840" cy="201168"/>
          </a:xfrm>
          <a:prstGeom prst="rect">
            <a:avLst/>
          </a:prstGeom>
          <a:noFill/>
        </p:spPr>
        <p:txBody>
          <a:bodyPr wrap="square" lIns="0" tIns="0" rIns="0" bIns="0" anchor="t">
            <a:spAutoFit/>
          </a:bodyPr>
          <a:lstStyle/>
          <a:p>
            <a:pPr algn="r"/>
            <a:r>
              <a:rPr sz="900" b="0" i="0">
                <a:solidFill>
                  <a:srgbClr val="6B7785"/>
                </a:solidFill>
                <a:latin typeface="Calibri"/>
              </a:rPr>
              <a:t>12 / 28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FE6"/>
        </a:solidFill>
        <a:effectLst/>
      </p:bgPr>
    </p:bg>
    <p:spTree>
      <p:nvGrpSpPr>
        <p:cNvPr id="1" name=""/>
        <p:cNvGrpSpPr/>
        <p:nvPr/>
      </p:nvGrpSpPr>
      <p:grpSpPr>
        <a:xfrm>
          <a:off x="0" y="0"/>
          <a:ext cx="0" cy="0"/>
          <a:chOff x="0" y="0"/>
          <a:chExt cx="0" cy="0"/>
        </a:xfrm>
      </p:grpSpPr>
      <p:sp>
        <p:nvSpPr>
          <p:cNvPr id="2" name="TextBox 1"/>
          <p:cNvSpPr txBox="1"/>
          <p:nvPr/>
        </p:nvSpPr>
        <p:spPr>
          <a:xfrm>
            <a:off x="502920" y="292608"/>
            <a:ext cx="7315200" cy="184666"/>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200" normalizeH="0" baseline="0" noProof="0" dirty="0">
                <a:ln>
                  <a:noFill/>
                </a:ln>
                <a:solidFill>
                  <a:srgbClr val="C8584D"/>
                </a:solidFill>
                <a:effectLst/>
                <a:uLnTx/>
                <a:uFillTx/>
                <a:latin typeface="Calibri"/>
                <a:ea typeface="+mn-ea"/>
                <a:cs typeface="+mn-cs"/>
              </a:rPr>
              <a:t>T H E   V A R I A B L E S</a:t>
            </a:r>
          </a:p>
        </p:txBody>
      </p:sp>
      <p:sp>
        <p:nvSpPr>
          <p:cNvPr id="3" name="TextBox 2"/>
          <p:cNvSpPr txBox="1"/>
          <p:nvPr/>
        </p:nvSpPr>
        <p:spPr>
          <a:xfrm>
            <a:off x="502920" y="548640"/>
            <a:ext cx="8229600" cy="430887"/>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0" normalizeH="0" baseline="0" noProof="0">
                <a:ln>
                  <a:noFill/>
                </a:ln>
                <a:solidFill>
                  <a:srgbClr val="0F2949"/>
                </a:solidFill>
                <a:effectLst/>
                <a:uLnTx/>
                <a:uFillTx/>
                <a:latin typeface="Georgia"/>
                <a:ea typeface="+mn-ea"/>
                <a:cs typeface="+mn-cs"/>
              </a:rPr>
              <a:t>What's in the dataset</a:t>
            </a:r>
          </a:p>
        </p:txBody>
      </p:sp>
      <p:sp>
        <p:nvSpPr>
          <p:cNvPr id="4" name="TextBox 3"/>
          <p:cNvSpPr txBox="1"/>
          <p:nvPr/>
        </p:nvSpPr>
        <p:spPr>
          <a:xfrm>
            <a:off x="502920" y="1115568"/>
            <a:ext cx="8229600" cy="215444"/>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0" i="1" u="none" strike="noStrike" kern="1200" cap="none" spc="0" normalizeH="0" baseline="0" noProof="0" dirty="0">
                <a:ln>
                  <a:noFill/>
                </a:ln>
                <a:solidFill>
                  <a:srgbClr val="6B7785"/>
                </a:solidFill>
                <a:effectLst/>
                <a:uLnTx/>
                <a:uFillTx/>
                <a:latin typeface="Calibri"/>
                <a:ea typeface="+mn-ea"/>
                <a:cs typeface="+mn-cs"/>
              </a:rPr>
              <a:t>101 variables across 324 patients, grouped by what they describe</a:t>
            </a:r>
          </a:p>
        </p:txBody>
      </p:sp>
      <p:sp>
        <p:nvSpPr>
          <p:cNvPr id="5" name="TextBox 4"/>
          <p:cNvSpPr txBox="1"/>
          <p:nvPr/>
        </p:nvSpPr>
        <p:spPr>
          <a:xfrm>
            <a:off x="502920" y="1508760"/>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80" normalizeH="0" baseline="0" noProof="0" dirty="0">
                <a:ln>
                  <a:noFill/>
                </a:ln>
                <a:solidFill>
                  <a:srgbClr val="C8584D"/>
                </a:solidFill>
                <a:effectLst/>
                <a:uLnTx/>
                <a:uFillTx/>
                <a:latin typeface="Calibri"/>
                <a:ea typeface="+mn-ea"/>
                <a:cs typeface="+mn-cs"/>
              </a:rPr>
              <a:t>PATIENT &amp; HEADACHE PROFILE</a:t>
            </a:r>
          </a:p>
        </p:txBody>
      </p:sp>
      <p:sp>
        <p:nvSpPr>
          <p:cNvPr id="6" name="TextBox 5"/>
          <p:cNvSpPr txBox="1"/>
          <p:nvPr/>
        </p:nvSpPr>
        <p:spPr>
          <a:xfrm>
            <a:off x="502920" y="1719072"/>
            <a:ext cx="2743200" cy="203132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Patient 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Headache duration at intake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Time to headache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Headache medications taken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Headache severity (0–3)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Headache type (migraine, tension,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Headache side, general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Headache side, specific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Retro-orbital pain, each eye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Number of eyes with pain</a:t>
            </a:r>
          </a:p>
        </p:txBody>
      </p:sp>
      <p:sp>
        <p:nvSpPr>
          <p:cNvPr id="7" name="TextBox 6"/>
          <p:cNvSpPr txBox="1"/>
          <p:nvPr/>
        </p:nvSpPr>
        <p:spPr>
          <a:xfrm>
            <a:off x="502920" y="3803954"/>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80" normalizeH="0" baseline="0" noProof="0" dirty="0">
                <a:ln>
                  <a:noFill/>
                </a:ln>
                <a:solidFill>
                  <a:srgbClr val="C8584D"/>
                </a:solidFill>
                <a:effectLst/>
                <a:uLnTx/>
                <a:uFillTx/>
                <a:latin typeface="Calibri"/>
                <a:ea typeface="+mn-ea"/>
                <a:cs typeface="+mn-cs"/>
              </a:rPr>
              <a:t>SYMPTOMS REPORTED</a:t>
            </a:r>
          </a:p>
        </p:txBody>
      </p:sp>
      <p:sp>
        <p:nvSpPr>
          <p:cNvPr id="8" name="TextBox 7"/>
          <p:cNvSpPr txBox="1"/>
          <p:nvPr/>
        </p:nvSpPr>
        <p:spPr>
          <a:xfrm>
            <a:off x="502920" y="4019303"/>
            <a:ext cx="2743200" cy="55399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1A2238"/>
                </a:solidFill>
                <a:effectLst/>
                <a:uLnTx/>
                <a:uFillTx/>
                <a:latin typeface="Calibri"/>
                <a:ea typeface="+mn-ea"/>
                <a:cs typeface="+mn-cs"/>
              </a:rPr>
              <a:t>Presenting ocular symptom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1A2238"/>
                </a:solidFill>
                <a:effectLst/>
                <a:uLnTx/>
                <a:uFillTx/>
                <a:latin typeface="Calibri"/>
                <a:ea typeface="+mn-ea"/>
                <a:cs typeface="+mn-cs"/>
              </a:rPr>
              <a:t>Ocular surface disease symptoms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1A2238"/>
                </a:solidFill>
                <a:effectLst/>
                <a:uLnTx/>
                <a:uFillTx/>
                <a:latin typeface="Calibri"/>
                <a:ea typeface="+mn-ea"/>
                <a:cs typeface="+mn-cs"/>
              </a:rPr>
              <a:t>Blurry vision</a:t>
            </a:r>
          </a:p>
        </p:txBody>
      </p:sp>
      <p:sp>
        <p:nvSpPr>
          <p:cNvPr id="9" name="TextBox 8"/>
          <p:cNvSpPr txBox="1"/>
          <p:nvPr/>
        </p:nvSpPr>
        <p:spPr>
          <a:xfrm>
            <a:off x="3364992" y="1508760"/>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80" normalizeH="0" baseline="0" noProof="0">
                <a:ln>
                  <a:noFill/>
                </a:ln>
                <a:solidFill>
                  <a:srgbClr val="C8584D"/>
                </a:solidFill>
                <a:effectLst/>
                <a:uLnTx/>
                <a:uFillTx/>
                <a:latin typeface="Calibri"/>
                <a:ea typeface="+mn-ea"/>
                <a:cs typeface="+mn-cs"/>
              </a:rPr>
              <a:t>OCULAR TREATMENTS DELIVERED</a:t>
            </a:r>
          </a:p>
        </p:txBody>
      </p:sp>
      <p:sp>
        <p:nvSpPr>
          <p:cNvPr id="10" name="TextBox 9"/>
          <p:cNvSpPr txBox="1"/>
          <p:nvPr/>
        </p:nvSpPr>
        <p:spPr>
          <a:xfrm>
            <a:off x="3364992" y="1719072"/>
            <a:ext cx="2422744" cy="186204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Artificial tears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Punctal plugs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Gels and ointments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New refraction prescribed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Cataract surgery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Laser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Prednisone (steroid) drops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Glaucoma drops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Blepharitis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Treatment response (improved / 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1A2238"/>
                </a:solidFill>
                <a:effectLst/>
                <a:uLnTx/>
                <a:uFillTx/>
                <a:latin typeface="Calibri"/>
                <a:ea typeface="+mn-ea"/>
                <a:cs typeface="+mn-cs"/>
              </a:rPr>
              <a:t>Number of follow-up visits</a:t>
            </a:r>
          </a:p>
        </p:txBody>
      </p:sp>
      <p:sp>
        <p:nvSpPr>
          <p:cNvPr id="11" name="TextBox 10"/>
          <p:cNvSpPr txBox="1"/>
          <p:nvPr/>
        </p:nvSpPr>
        <p:spPr>
          <a:xfrm>
            <a:off x="3364992" y="3500144"/>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80" normalizeH="0" baseline="0" noProof="0" dirty="0">
                <a:ln>
                  <a:noFill/>
                </a:ln>
                <a:solidFill>
                  <a:srgbClr val="C8584D"/>
                </a:solidFill>
                <a:effectLst/>
                <a:uLnTx/>
                <a:uFillTx/>
                <a:latin typeface="Calibri"/>
                <a:ea typeface="+mn-ea"/>
                <a:cs typeface="+mn-cs"/>
              </a:rPr>
              <a:t>OCULAR FINDINGS</a:t>
            </a:r>
          </a:p>
        </p:txBody>
      </p:sp>
      <p:sp>
        <p:nvSpPr>
          <p:cNvPr id="12" name="TextBox 11"/>
          <p:cNvSpPr txBox="1"/>
          <p:nvPr/>
        </p:nvSpPr>
        <p:spPr>
          <a:xfrm>
            <a:off x="3364992" y="3620020"/>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1" u="none" strike="noStrike" kern="1200" cap="none" spc="0" normalizeH="0" baseline="0" noProof="0" dirty="0">
                <a:ln>
                  <a:noFill/>
                </a:ln>
                <a:solidFill>
                  <a:srgbClr val="6B7785"/>
                </a:solidFill>
                <a:effectLst/>
                <a:uLnTx/>
                <a:uFillTx/>
                <a:latin typeface="Calibri"/>
                <a:ea typeface="+mn-ea"/>
                <a:cs typeface="+mn-cs"/>
              </a:rPr>
              <a:t>each eye  ·  baseline, post-treatment, change</a:t>
            </a:r>
          </a:p>
        </p:txBody>
      </p:sp>
      <p:sp>
        <p:nvSpPr>
          <p:cNvPr id="13" name="TextBox 12"/>
          <p:cNvSpPr txBox="1"/>
          <p:nvPr/>
        </p:nvSpPr>
        <p:spPr>
          <a:xfrm>
            <a:off x="3364992" y="3739896"/>
            <a:ext cx="2743200" cy="76944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srgbClr val="1A2238"/>
                </a:solidFill>
                <a:effectLst/>
                <a:uLnTx/>
                <a:uFillTx/>
                <a:latin typeface="Calibri"/>
                <a:ea typeface="+mn-ea"/>
                <a:cs typeface="+mn-cs"/>
              </a:rPr>
              <a:t>Tear film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srgbClr val="1A2238"/>
                </a:solidFill>
                <a:effectLst/>
                <a:uLnTx/>
                <a:uFillTx/>
                <a:latin typeface="Calibri"/>
                <a:ea typeface="+mn-ea"/>
                <a:cs typeface="+mn-cs"/>
              </a:rPr>
              <a:t>Conjunctival staining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srgbClr val="1A2238"/>
                </a:solidFill>
                <a:effectLst/>
                <a:uLnTx/>
                <a:uFillTx/>
                <a:latin typeface="Calibri"/>
                <a:ea typeface="+mn-ea"/>
                <a:cs typeface="+mn-cs"/>
              </a:rPr>
              <a:t>Punctate epithelial erosions (PEE)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srgbClr val="1A2238"/>
                </a:solidFill>
                <a:effectLst/>
                <a:uLnTx/>
                <a:uFillTx/>
                <a:latin typeface="Calibri"/>
                <a:ea typeface="+mn-ea"/>
                <a:cs typeface="+mn-cs"/>
              </a:rPr>
              <a:t>Meibomian gland dysfunction (MGD)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srgbClr val="1A2238"/>
                </a:solidFill>
                <a:effectLst/>
                <a:uLnTx/>
                <a:uFillTx/>
                <a:latin typeface="Calibri"/>
                <a:ea typeface="+mn-ea"/>
                <a:cs typeface="+mn-cs"/>
              </a:rPr>
              <a:t>Composite severity score (0–4)</a:t>
            </a:r>
          </a:p>
        </p:txBody>
      </p:sp>
      <p:sp>
        <p:nvSpPr>
          <p:cNvPr id="14" name="TextBox 13"/>
          <p:cNvSpPr txBox="1"/>
          <p:nvPr/>
        </p:nvSpPr>
        <p:spPr>
          <a:xfrm>
            <a:off x="6227064" y="1508760"/>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80" normalizeH="0" baseline="0" noProof="0">
                <a:ln>
                  <a:noFill/>
                </a:ln>
                <a:solidFill>
                  <a:srgbClr val="C8584D"/>
                </a:solidFill>
                <a:effectLst/>
                <a:uLnTx/>
                <a:uFillTx/>
                <a:latin typeface="Calibri"/>
                <a:ea typeface="+mn-ea"/>
                <a:cs typeface="+mn-cs"/>
              </a:rPr>
              <a:t>REFRACTION WORN &amp; PRESCRIBED</a:t>
            </a:r>
          </a:p>
        </p:txBody>
      </p:sp>
      <p:sp>
        <p:nvSpPr>
          <p:cNvPr id="15" name="TextBox 14"/>
          <p:cNvSpPr txBox="1"/>
          <p:nvPr/>
        </p:nvSpPr>
        <p:spPr>
          <a:xfrm>
            <a:off x="6227064" y="1719072"/>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1" u="none" strike="noStrike" kern="1200" cap="none" spc="0" normalizeH="0" baseline="0" noProof="0">
                <a:ln>
                  <a:noFill/>
                </a:ln>
                <a:solidFill>
                  <a:srgbClr val="6B7785"/>
                </a:solidFill>
                <a:effectLst/>
                <a:uLnTx/>
                <a:uFillTx/>
                <a:latin typeface="Calibri"/>
                <a:ea typeface="+mn-ea"/>
                <a:cs typeface="+mn-cs"/>
              </a:rPr>
              <a:t>each eye, throughout this column  ·  intake and exit</a:t>
            </a:r>
          </a:p>
        </p:txBody>
      </p:sp>
      <p:sp>
        <p:nvSpPr>
          <p:cNvPr id="16" name="TextBox 15"/>
          <p:cNvSpPr txBox="1"/>
          <p:nvPr/>
        </p:nvSpPr>
        <p:spPr>
          <a:xfrm>
            <a:off x="6227064" y="1901952"/>
            <a:ext cx="2743200" cy="64633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Sphere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Cylinder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Axis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Add power (reading)</a:t>
            </a:r>
          </a:p>
        </p:txBody>
      </p:sp>
      <p:sp>
        <p:nvSpPr>
          <p:cNvPr id="17" name="TextBox 16"/>
          <p:cNvSpPr txBox="1"/>
          <p:nvPr/>
        </p:nvSpPr>
        <p:spPr>
          <a:xfrm>
            <a:off x="6227064" y="2569464"/>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80" normalizeH="0" baseline="0" noProof="0">
                <a:ln>
                  <a:noFill/>
                </a:ln>
                <a:solidFill>
                  <a:srgbClr val="C8584D"/>
                </a:solidFill>
                <a:effectLst/>
                <a:uLnTx/>
                <a:uFillTx/>
                <a:latin typeface="Calibri"/>
                <a:ea typeface="+mn-ea"/>
                <a:cs typeface="+mn-cs"/>
              </a:rPr>
              <a:t>REFRACTION CHANGE &amp; FLAGS</a:t>
            </a:r>
          </a:p>
        </p:txBody>
      </p:sp>
      <p:sp>
        <p:nvSpPr>
          <p:cNvPr id="18" name="TextBox 17"/>
          <p:cNvSpPr txBox="1"/>
          <p:nvPr/>
        </p:nvSpPr>
        <p:spPr>
          <a:xfrm>
            <a:off x="6227064" y="2779776"/>
            <a:ext cx="2743200" cy="64633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Sphere change &amp; flag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Cylinder change &amp; flag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Axis change &amp; flag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Add power change &amp; flag</a:t>
            </a:r>
          </a:p>
        </p:txBody>
      </p:sp>
      <p:sp>
        <p:nvSpPr>
          <p:cNvPr id="19" name="TextBox 18"/>
          <p:cNvSpPr txBox="1"/>
          <p:nvPr/>
        </p:nvSpPr>
        <p:spPr>
          <a:xfrm>
            <a:off x="6227064" y="3447288"/>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80" normalizeH="0" baseline="0" noProof="0">
                <a:ln>
                  <a:noFill/>
                </a:ln>
                <a:solidFill>
                  <a:srgbClr val="C8584D"/>
                </a:solidFill>
                <a:effectLst/>
                <a:uLnTx/>
                <a:uFillTx/>
                <a:latin typeface="Calibri"/>
                <a:ea typeface="+mn-ea"/>
                <a:cs typeface="+mn-cs"/>
              </a:rPr>
              <a:t>VISUAL ACUITY</a:t>
            </a:r>
          </a:p>
        </p:txBody>
      </p:sp>
      <p:sp>
        <p:nvSpPr>
          <p:cNvPr id="20" name="TextBox 19"/>
          <p:cNvSpPr txBox="1"/>
          <p:nvPr/>
        </p:nvSpPr>
        <p:spPr>
          <a:xfrm>
            <a:off x="6227064" y="3657600"/>
            <a:ext cx="2743200" cy="48474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Pre-treatment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Post-treatment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Change &amp; meaningful-change flag</a:t>
            </a:r>
          </a:p>
        </p:txBody>
      </p:sp>
      <p:sp>
        <p:nvSpPr>
          <p:cNvPr id="21" name="TextBox 20"/>
          <p:cNvSpPr txBox="1"/>
          <p:nvPr/>
        </p:nvSpPr>
        <p:spPr>
          <a:xfrm>
            <a:off x="6227064" y="4187952"/>
            <a:ext cx="2743200"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80" normalizeH="0" baseline="0" noProof="0">
                <a:ln>
                  <a:noFill/>
                </a:ln>
                <a:solidFill>
                  <a:srgbClr val="C8584D"/>
                </a:solidFill>
                <a:effectLst/>
                <a:uLnTx/>
                <a:uFillTx/>
                <a:latin typeface="Calibri"/>
                <a:ea typeface="+mn-ea"/>
                <a:cs typeface="+mn-cs"/>
              </a:rPr>
              <a:t>POWER-VECTOR ASTIGMATISM</a:t>
            </a:r>
          </a:p>
        </p:txBody>
      </p:sp>
      <p:sp>
        <p:nvSpPr>
          <p:cNvPr id="22" name="TextBox 21"/>
          <p:cNvSpPr txBox="1"/>
          <p:nvPr/>
        </p:nvSpPr>
        <p:spPr>
          <a:xfrm>
            <a:off x="6227064" y="4398264"/>
            <a:ext cx="2743200" cy="32316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Vector cylinder &amp; axis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1A2238"/>
                </a:solidFill>
                <a:effectLst/>
                <a:uLnTx/>
                <a:uFillTx/>
                <a:latin typeface="Calibri"/>
                <a:ea typeface="+mn-ea"/>
                <a:cs typeface="+mn-cs"/>
              </a:rPr>
              <a:t>Meaningful-change flag</a:t>
            </a:r>
          </a:p>
        </p:txBody>
      </p:sp>
      <p:sp>
        <p:nvSpPr>
          <p:cNvPr id="23" name="TextBox 22"/>
          <p:cNvSpPr txBox="1"/>
          <p:nvPr/>
        </p:nvSpPr>
        <p:spPr>
          <a:xfrm>
            <a:off x="502920" y="4773168"/>
            <a:ext cx="7315200" cy="138499"/>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1" u="none" strike="noStrike" kern="1200" cap="none" spc="0" normalizeH="0" baseline="0" noProof="0">
                <a:ln>
                  <a:noFill/>
                </a:ln>
                <a:solidFill>
                  <a:srgbClr val="6B7785"/>
                </a:solidFill>
                <a:effectLst/>
                <a:uLnTx/>
                <a:uFillTx/>
                <a:latin typeface="Calibri"/>
                <a:ea typeface="+mn-ea"/>
                <a:cs typeface="+mn-cs"/>
              </a:rPr>
              <a:t>Pre/post measures and meaningful-change flags applied per eye, totaling 101 columns in the working dataset.</a:t>
            </a:r>
          </a:p>
        </p:txBody>
      </p:sp>
      <p:sp>
        <p:nvSpPr>
          <p:cNvPr id="24" name="TextBox 23"/>
          <p:cNvSpPr txBox="1"/>
          <p:nvPr/>
        </p:nvSpPr>
        <p:spPr>
          <a:xfrm>
            <a:off x="7955279" y="4773168"/>
            <a:ext cx="1005840" cy="153888"/>
          </a:xfrm>
          <a:prstGeom prst="rect">
            <a:avLst/>
          </a:prstGeom>
          <a:noFill/>
        </p:spPr>
        <p:txBody>
          <a:bodyPr wrap="square" lIns="0" tIns="0" rIns="0" bIns="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6B7785"/>
                </a:solidFill>
                <a:effectLst/>
                <a:uLnTx/>
                <a:uFillTx/>
                <a:latin typeface="Calibri"/>
                <a:ea typeface="+mn-ea"/>
                <a:cs typeface="+mn-cs"/>
              </a:rPr>
              <a:t>12 / 28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5">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ASSUMPTIONS &amp; DIAGNOSTICS</a:t>
            </a:r>
            <a:endParaRPr lang="en-US" sz="1400" dirty="0"/>
          </a:p>
        </p:txBody>
      </p:sp>
      <p:sp>
        <p:nvSpPr>
          <p:cNvPr id="3" name="Text 1"/>
          <p:cNvSpPr/>
          <p:nvPr/>
        </p:nvSpPr>
        <p:spPr>
          <a:xfrm>
            <a:off x="548640" y="493123"/>
            <a:ext cx="8229600" cy="1097280"/>
          </a:xfrm>
          <a:prstGeom prst="rect">
            <a:avLst/>
          </a:prstGeom>
          <a:noFill/>
          <a:ln/>
        </p:spPr>
        <p:txBody>
          <a:bodyPr wrap="square" lIns="0" tIns="0" rIns="0" bIns="0" rtlCol="0" anchor="b"/>
          <a:lstStyle/>
          <a:p>
            <a:pPr marL="0" indent="0">
              <a:buNone/>
            </a:pPr>
            <a:r>
              <a:rPr lang="en-US" sz="2800" dirty="0">
                <a:solidFill>
                  <a:srgbClr val="0F2949"/>
                </a:solidFill>
                <a:latin typeface="Georgia" pitchFamily="34" charset="0"/>
                <a:ea typeface="Georgia" pitchFamily="34" charset="-122"/>
                <a:cs typeface="Georgia" pitchFamily="34" charset="-120"/>
              </a:rPr>
              <a:t>What each test assumes, and what I checked</a:t>
            </a:r>
            <a:endParaRPr lang="en-US" sz="2800" dirty="0"/>
          </a:p>
        </p:txBody>
      </p:sp>
      <p:sp>
        <p:nvSpPr>
          <p:cNvPr id="4" name="Text 2"/>
          <p:cNvSpPr/>
          <p:nvPr/>
        </p:nvSpPr>
        <p:spPr>
          <a:xfrm>
            <a:off x="548640" y="201168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01</a:t>
            </a:r>
            <a:endParaRPr lang="en-US" sz="2800" dirty="0"/>
          </a:p>
        </p:txBody>
      </p:sp>
      <p:sp>
        <p:nvSpPr>
          <p:cNvPr id="5" name="Text 3"/>
          <p:cNvSpPr/>
          <p:nvPr/>
        </p:nvSpPr>
        <p:spPr>
          <a:xfrm>
            <a:off x="1280160" y="201168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Missingness handled by complete-case analysis. MCAR is implausible; MAR is the working assumption, with the MNAR direction noted.</a:t>
            </a:r>
            <a:endParaRPr lang="en-US" sz="1600" dirty="0"/>
          </a:p>
        </p:txBody>
      </p:sp>
      <p:sp>
        <p:nvSpPr>
          <p:cNvPr id="6" name="Text 4"/>
          <p:cNvSpPr/>
          <p:nvPr/>
        </p:nvSpPr>
        <p:spPr>
          <a:xfrm>
            <a:off x="548640" y="256032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02</a:t>
            </a:r>
            <a:endParaRPr lang="en-US" sz="2800" dirty="0"/>
          </a:p>
        </p:txBody>
      </p:sp>
      <p:sp>
        <p:nvSpPr>
          <p:cNvPr id="7" name="Text 5"/>
          <p:cNvSpPr/>
          <p:nvPr/>
        </p:nvSpPr>
        <p:spPr>
          <a:xfrm>
            <a:off x="1280160" y="256032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Proportional hazards checked with Schoenfeld residuals and log-log plots. Global test p = .962, so the PH assumption holds for the Cox model.</a:t>
            </a:r>
            <a:endParaRPr lang="en-US" sz="1600" dirty="0"/>
          </a:p>
        </p:txBody>
      </p:sp>
      <p:sp>
        <p:nvSpPr>
          <p:cNvPr id="8" name="Text 6"/>
          <p:cNvSpPr/>
          <p:nvPr/>
        </p:nvSpPr>
        <p:spPr>
          <a:xfrm>
            <a:off x="548640" y="310896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03</a:t>
            </a:r>
            <a:endParaRPr lang="en-US" sz="2800" dirty="0"/>
          </a:p>
        </p:txBody>
      </p:sp>
      <p:sp>
        <p:nvSpPr>
          <p:cNvPr id="9" name="Text 7"/>
          <p:cNvSpPr/>
          <p:nvPr/>
        </p:nvSpPr>
        <p:spPr>
          <a:xfrm>
            <a:off x="1280160" y="310896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Pearson and likelihood-ratio chi-square for nominal contingency tests, with LR preferred when expected cell counts fall below 5. </a:t>
            </a:r>
            <a:endParaRPr lang="en-US" sz="1600" dirty="0"/>
          </a:p>
        </p:txBody>
      </p:sp>
      <p:sp>
        <p:nvSpPr>
          <p:cNvPr id="10" name="Text 8"/>
          <p:cNvSpPr/>
          <p:nvPr/>
        </p:nvSpPr>
        <p:spPr>
          <a:xfrm>
            <a:off x="548640" y="365760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04</a:t>
            </a:r>
            <a:endParaRPr lang="en-US" sz="2800" dirty="0"/>
          </a:p>
        </p:txBody>
      </p:sp>
      <p:sp>
        <p:nvSpPr>
          <p:cNvPr id="11" name="Text 9"/>
          <p:cNvSpPr/>
          <p:nvPr/>
        </p:nvSpPr>
        <p:spPr>
          <a:xfrm>
            <a:off x="1280160" y="365760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Logistic models checked with Box-Tidwell for log-odds linearity, VIFs for multicollinearity, and events-per-predictor for sample-size adequacy.</a:t>
            </a:r>
            <a:endParaRPr lang="en-US" sz="1600" dirty="0"/>
          </a:p>
        </p:txBody>
      </p:sp>
      <p:sp>
        <p:nvSpPr>
          <p:cNvPr id="12" name="Text 10"/>
          <p:cNvSpPr/>
          <p:nvPr/>
        </p:nvSpPr>
        <p:spPr>
          <a:xfrm>
            <a:off x="548640" y="4206240"/>
            <a:ext cx="731520" cy="45720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05</a:t>
            </a:r>
            <a:endParaRPr lang="en-US" sz="2800" dirty="0"/>
          </a:p>
        </p:txBody>
      </p:sp>
      <p:sp>
        <p:nvSpPr>
          <p:cNvPr id="13" name="Text 11"/>
          <p:cNvSpPr/>
          <p:nvPr/>
        </p:nvSpPr>
        <p:spPr>
          <a:xfrm>
            <a:off x="1280160" y="4206240"/>
            <a:ext cx="7315200" cy="502920"/>
          </a:xfrm>
          <a:prstGeom prst="rect">
            <a:avLst/>
          </a:prstGeom>
          <a:noFill/>
          <a:ln/>
        </p:spPr>
        <p:txBody>
          <a:bodyPr wrap="square" lIns="0" tIns="0" rIns="0" bIns="0" rtlCol="0" anchor="t"/>
          <a:lstStyle/>
          <a:p>
            <a:pPr marL="0" indent="0">
              <a:buNone/>
            </a:pPr>
            <a:r>
              <a:rPr lang="en-US" sz="1600" dirty="0">
                <a:solidFill>
                  <a:srgbClr val="1A2238"/>
                </a:solidFill>
                <a:latin typeface="Calibri" pitchFamily="34" charset="0"/>
                <a:ea typeface="Calibri" pitchFamily="34" charset="-122"/>
                <a:cs typeface="Calibri" pitchFamily="34" charset="-120"/>
              </a:rPr>
              <a:t>Multiple comparisons addressed within each hypothesis family with Holm-Bonferroni. </a:t>
            </a:r>
            <a:endParaRPr lang="en-US" sz="1600" dirty="0"/>
          </a:p>
        </p:txBody>
      </p:sp>
      <p:sp>
        <p:nvSpPr>
          <p:cNvPr id="14" name="Text 12"/>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00" dirty="0">
                <a:solidFill>
                  <a:srgbClr val="6B7785"/>
                </a:solidFill>
                <a:latin typeface="Calibri" pitchFamily="34" charset="0"/>
                <a:ea typeface="Calibri" pitchFamily="34" charset="-122"/>
                <a:cs typeface="Calibri" pitchFamily="34" charset="-120"/>
              </a:rPr>
              <a:t>13 / 28</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2">
    <p:bg>
      <p:bgPr>
        <a:solidFill>
          <a:srgbClr val="0F2949"/>
        </a:solidFill>
        <a:effectLst/>
      </p:bgPr>
    </p:bg>
    <p:spTree>
      <p:nvGrpSpPr>
        <p:cNvPr id="1" name=""/>
        <p:cNvGrpSpPr/>
        <p:nvPr/>
      </p:nvGrpSpPr>
      <p:grpSpPr>
        <a:xfrm>
          <a:off x="0" y="0"/>
          <a:ext cx="0" cy="0"/>
          <a:chOff x="0" y="0"/>
          <a:chExt cx="0" cy="0"/>
        </a:xfrm>
      </p:grpSpPr>
      <p:sp>
        <p:nvSpPr>
          <p:cNvPr id="2" name="Shape 0"/>
          <p:cNvSpPr/>
          <p:nvPr/>
        </p:nvSpPr>
        <p:spPr>
          <a:xfrm>
            <a:off x="0" y="0"/>
            <a:ext cx="228600" cy="5143500"/>
          </a:xfrm>
          <a:prstGeom prst="rect">
            <a:avLst/>
          </a:prstGeom>
          <a:solidFill>
            <a:srgbClr val="C8584D"/>
          </a:solidFill>
          <a:ln w="12700">
            <a:solidFill>
              <a:srgbClr val="C8584D"/>
            </a:solidFill>
            <a:prstDash val="solid"/>
          </a:ln>
        </p:spPr>
        <p:txBody>
          <a:bodyPr/>
          <a:lstStyle/>
          <a:p>
            <a:endParaRPr lang="en-US" sz="2400"/>
          </a:p>
        </p:txBody>
      </p:sp>
      <p:sp>
        <p:nvSpPr>
          <p:cNvPr id="3" name="Text 1"/>
          <p:cNvSpPr/>
          <p:nvPr/>
        </p:nvSpPr>
        <p:spPr>
          <a:xfrm>
            <a:off x="731520" y="1463040"/>
            <a:ext cx="7315200" cy="365760"/>
          </a:xfrm>
          <a:prstGeom prst="rect">
            <a:avLst/>
          </a:prstGeom>
          <a:noFill/>
          <a:ln/>
        </p:spPr>
        <p:txBody>
          <a:bodyPr wrap="square" lIns="0" tIns="0" rIns="0" bIns="0" rtlCol="0" anchor="ctr"/>
          <a:lstStyle/>
          <a:p>
            <a:pPr marL="0" indent="0">
              <a:buNone/>
            </a:pPr>
            <a:r>
              <a:rPr lang="en-US" sz="1600" b="1" kern="0" spc="600" dirty="0">
                <a:solidFill>
                  <a:srgbClr val="C8584D"/>
                </a:solidFill>
                <a:latin typeface="Calibri" pitchFamily="34" charset="0"/>
                <a:ea typeface="Calibri" pitchFamily="34" charset="-122"/>
                <a:cs typeface="Calibri" pitchFamily="34" charset="-120"/>
              </a:rPr>
              <a:t>PART ONE</a:t>
            </a:r>
            <a:endParaRPr lang="en-US" sz="1600" dirty="0"/>
          </a:p>
        </p:txBody>
      </p:sp>
      <p:sp>
        <p:nvSpPr>
          <p:cNvPr id="4" name="Text 2"/>
          <p:cNvSpPr/>
          <p:nvPr/>
        </p:nvSpPr>
        <p:spPr>
          <a:xfrm>
            <a:off x="731520" y="1920240"/>
            <a:ext cx="7315200" cy="914400"/>
          </a:xfrm>
          <a:prstGeom prst="rect">
            <a:avLst/>
          </a:prstGeom>
          <a:noFill/>
          <a:ln/>
        </p:spPr>
        <p:txBody>
          <a:bodyPr wrap="square" lIns="0" tIns="0" rIns="0" bIns="0" rtlCol="0" anchor="ctr"/>
          <a:lstStyle/>
          <a:p>
            <a:pPr marL="0" indent="0">
              <a:buNone/>
            </a:pPr>
            <a:r>
              <a:rPr lang="en-US" sz="6600" dirty="0">
                <a:solidFill>
                  <a:srgbClr val="FFFFFF"/>
                </a:solidFill>
                <a:latin typeface="Georgia" pitchFamily="34" charset="0"/>
                <a:ea typeface="Georgia" pitchFamily="34" charset="-122"/>
                <a:cs typeface="Georgia" pitchFamily="34" charset="-120"/>
              </a:rPr>
              <a:t>The nulls</a:t>
            </a:r>
            <a:endParaRPr lang="en-US" sz="6600" dirty="0"/>
          </a:p>
        </p:txBody>
      </p:sp>
      <p:sp>
        <p:nvSpPr>
          <p:cNvPr id="5" name="Text 3"/>
          <p:cNvSpPr/>
          <p:nvPr/>
        </p:nvSpPr>
        <p:spPr>
          <a:xfrm>
            <a:off x="731520" y="3108960"/>
            <a:ext cx="7772400" cy="731520"/>
          </a:xfrm>
          <a:prstGeom prst="rect">
            <a:avLst/>
          </a:prstGeom>
          <a:noFill/>
          <a:ln/>
        </p:spPr>
        <p:txBody>
          <a:bodyPr wrap="square" lIns="0" tIns="0" rIns="0" bIns="0" rtlCol="0" anchor="ctr"/>
          <a:lstStyle/>
          <a:p>
            <a:pPr marL="0" indent="0">
              <a:buNone/>
            </a:pPr>
            <a:r>
              <a:rPr lang="en-US" sz="2400" i="1" dirty="0">
                <a:solidFill>
                  <a:srgbClr val="B7C5D6"/>
                </a:solidFill>
                <a:latin typeface="Georgia" pitchFamily="34" charset="0"/>
                <a:ea typeface="Georgia" pitchFamily="34" charset="-122"/>
                <a:cs typeface="Georgia" pitchFamily="34" charset="-120"/>
              </a:rPr>
              <a:t>Two things that didn't replicate, and what each one tells us about the design.</a:t>
            </a:r>
            <a:endParaRPr lang="en-US" sz="2400" dirty="0"/>
          </a:p>
        </p:txBody>
      </p:sp>
      <p:sp>
        <p:nvSpPr>
          <p:cNvPr id="6" name="Text 4"/>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8FA1B5"/>
                </a:solidFill>
                <a:latin typeface="Calibri" pitchFamily="34" charset="0"/>
                <a:ea typeface="Calibri" pitchFamily="34" charset="-122"/>
                <a:cs typeface="Calibri" pitchFamily="34" charset="-120"/>
              </a:rPr>
              <a:t>14 / 28</a:t>
            </a:r>
            <a:endParaRPr lang="en-US"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3">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600" b="1" kern="0" spc="400" dirty="0">
                <a:solidFill>
                  <a:srgbClr val="C8584D"/>
                </a:solidFill>
                <a:latin typeface="Calibri" pitchFamily="34" charset="0"/>
                <a:ea typeface="Calibri" pitchFamily="34" charset="-122"/>
                <a:cs typeface="Calibri" pitchFamily="34" charset="-120"/>
              </a:rPr>
              <a:t>NULL #1  ·  TIME TO IMPROVEMENT BY SEX</a:t>
            </a:r>
            <a:endParaRPr lang="en-US" sz="16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200" dirty="0">
                <a:solidFill>
                  <a:srgbClr val="0F2949"/>
                </a:solidFill>
                <a:latin typeface="Georgia" pitchFamily="34" charset="0"/>
                <a:ea typeface="Georgia" pitchFamily="34" charset="-122"/>
                <a:cs typeface="Georgia" pitchFamily="34" charset="-120"/>
              </a:rPr>
              <a:t>Men and women improve at indistinguishable rates</a:t>
            </a:r>
            <a:endParaRPr lang="en-US" sz="3200" dirty="0"/>
          </a:p>
        </p:txBody>
      </p:sp>
      <p:sp>
        <p:nvSpPr>
          <p:cNvPr id="4" name="Shape 2"/>
          <p:cNvSpPr/>
          <p:nvPr/>
        </p:nvSpPr>
        <p:spPr>
          <a:xfrm>
            <a:off x="548640" y="2011680"/>
            <a:ext cx="4023360" cy="137160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000"/>
          </a:p>
        </p:txBody>
      </p:sp>
      <p:sp>
        <p:nvSpPr>
          <p:cNvPr id="5" name="Shape 3"/>
          <p:cNvSpPr/>
          <p:nvPr/>
        </p:nvSpPr>
        <p:spPr>
          <a:xfrm>
            <a:off x="548640" y="2011680"/>
            <a:ext cx="73152" cy="1371600"/>
          </a:xfrm>
          <a:prstGeom prst="rect">
            <a:avLst/>
          </a:prstGeom>
          <a:solidFill>
            <a:srgbClr val="446680"/>
          </a:solidFill>
          <a:ln w="12700">
            <a:solidFill>
              <a:srgbClr val="446680"/>
            </a:solidFill>
            <a:prstDash val="solid"/>
          </a:ln>
        </p:spPr>
        <p:txBody>
          <a:bodyPr/>
          <a:lstStyle/>
          <a:p>
            <a:endParaRPr lang="en-US" sz="2000"/>
          </a:p>
        </p:txBody>
      </p:sp>
      <p:sp>
        <p:nvSpPr>
          <p:cNvPr id="6" name="Text 4"/>
          <p:cNvSpPr/>
          <p:nvPr/>
        </p:nvSpPr>
        <p:spPr>
          <a:xfrm>
            <a:off x="777240" y="2103120"/>
            <a:ext cx="3657600" cy="274320"/>
          </a:xfrm>
          <a:prstGeom prst="rect">
            <a:avLst/>
          </a:prstGeom>
          <a:noFill/>
          <a:ln/>
        </p:spPr>
        <p:txBody>
          <a:bodyPr wrap="square" lIns="0" tIns="0" rIns="0" bIns="0" rtlCol="0" anchor="ctr"/>
          <a:lstStyle/>
          <a:p>
            <a:pPr marL="0" indent="0">
              <a:buNone/>
            </a:pPr>
            <a:r>
              <a:rPr lang="en-US" sz="1200" b="1" kern="0" spc="200" dirty="0">
                <a:solidFill>
                  <a:srgbClr val="6B7785"/>
                </a:solidFill>
                <a:latin typeface="Calibri" pitchFamily="34" charset="0"/>
                <a:ea typeface="Calibri" pitchFamily="34" charset="-122"/>
                <a:cs typeface="Calibri" pitchFamily="34" charset="-120"/>
              </a:rPr>
              <a:t>Cox proportional hazards (male vs. female)</a:t>
            </a:r>
            <a:endParaRPr lang="en-US" sz="1200" dirty="0"/>
          </a:p>
        </p:txBody>
      </p:sp>
      <p:sp>
        <p:nvSpPr>
          <p:cNvPr id="7" name="Text 5"/>
          <p:cNvSpPr/>
          <p:nvPr/>
        </p:nvSpPr>
        <p:spPr>
          <a:xfrm>
            <a:off x="777240" y="2468880"/>
            <a:ext cx="3657600" cy="548640"/>
          </a:xfrm>
          <a:prstGeom prst="rect">
            <a:avLst/>
          </a:prstGeom>
          <a:noFill/>
          <a:ln/>
        </p:spPr>
        <p:txBody>
          <a:bodyPr wrap="square" lIns="0" tIns="0" rIns="0" bIns="0" rtlCol="0" anchor="ctr"/>
          <a:lstStyle/>
          <a:p>
            <a:pPr marL="0" indent="0">
              <a:buNone/>
            </a:pPr>
            <a:r>
              <a:rPr lang="en-US" sz="2400" b="1" dirty="0">
                <a:solidFill>
                  <a:srgbClr val="0F2949"/>
                </a:solidFill>
                <a:latin typeface="Georgia" pitchFamily="34" charset="0"/>
                <a:ea typeface="Georgia" pitchFamily="34" charset="-122"/>
                <a:cs typeface="Georgia" pitchFamily="34" charset="-120"/>
              </a:rPr>
              <a:t>HR = 0.91</a:t>
            </a:r>
            <a:r>
              <a:rPr lang="en-US" sz="1600" dirty="0">
                <a:solidFill>
                  <a:srgbClr val="446680"/>
                </a:solidFill>
                <a:latin typeface="Calibri" pitchFamily="34" charset="0"/>
                <a:ea typeface="Calibri" pitchFamily="34" charset="-122"/>
                <a:cs typeface="Calibri" pitchFamily="34" charset="-120"/>
              </a:rPr>
              <a:t>     95% CI [0.57, 1.44]     p = .685</a:t>
            </a:r>
            <a:endParaRPr lang="en-US" sz="2400" dirty="0"/>
          </a:p>
        </p:txBody>
      </p:sp>
      <p:sp>
        <p:nvSpPr>
          <p:cNvPr id="8" name="Text 6"/>
          <p:cNvSpPr/>
          <p:nvPr/>
        </p:nvSpPr>
        <p:spPr>
          <a:xfrm>
            <a:off x="777240" y="3017520"/>
            <a:ext cx="3657600" cy="274320"/>
          </a:xfrm>
          <a:prstGeom prst="rect">
            <a:avLst/>
          </a:prstGeom>
          <a:noFill/>
          <a:ln/>
        </p:spPr>
        <p:txBody>
          <a:bodyPr wrap="square" lIns="0" tIns="0" rIns="0" bIns="0" rtlCol="0" anchor="ctr"/>
          <a:lstStyle/>
          <a:p>
            <a:pPr marL="0" indent="0">
              <a:buNone/>
            </a:pPr>
            <a:r>
              <a:rPr lang="en-US" sz="1100" i="1" dirty="0">
                <a:solidFill>
                  <a:srgbClr val="6B7785"/>
                </a:solidFill>
                <a:latin typeface="Calibri" pitchFamily="34" charset="0"/>
                <a:ea typeface="Calibri" pitchFamily="34" charset="-122"/>
                <a:cs typeface="Calibri" pitchFamily="34" charset="-120"/>
              </a:rPr>
              <a:t>Log-rank χ² = 0.162, df = 1, p = .687  ·  Schoenfeld global test p = .962 (PH assumption holds)</a:t>
            </a:r>
            <a:endParaRPr lang="en-US" sz="1100" dirty="0"/>
          </a:p>
        </p:txBody>
      </p:sp>
      <p:sp>
        <p:nvSpPr>
          <p:cNvPr id="9" name="Text 7"/>
          <p:cNvSpPr/>
          <p:nvPr/>
        </p:nvSpPr>
        <p:spPr>
          <a:xfrm>
            <a:off x="548640" y="3474720"/>
            <a:ext cx="4023360" cy="274320"/>
          </a:xfrm>
          <a:prstGeom prst="rect">
            <a:avLst/>
          </a:prstGeom>
          <a:noFill/>
          <a:ln/>
        </p:spPr>
        <p:txBody>
          <a:bodyPr wrap="square" lIns="0" tIns="0" rIns="0" bIns="0" rtlCol="0" anchor="ctr"/>
          <a:lstStyle/>
          <a:p>
            <a:pPr marL="0" indent="0">
              <a:buNone/>
            </a:pPr>
            <a:r>
              <a:rPr lang="en-US" sz="1050" b="1" kern="0" spc="300" dirty="0">
                <a:solidFill>
                  <a:srgbClr val="C8584D"/>
                </a:solidFill>
                <a:latin typeface="Calibri" pitchFamily="34" charset="0"/>
                <a:ea typeface="Calibri" pitchFamily="34" charset="-122"/>
                <a:cs typeface="Calibri" pitchFamily="34" charset="-120"/>
              </a:rPr>
              <a:t>Reading</a:t>
            </a:r>
            <a:endParaRPr lang="en-US" sz="1050" dirty="0"/>
          </a:p>
        </p:txBody>
      </p:sp>
      <p:sp>
        <p:nvSpPr>
          <p:cNvPr id="10" name="Text 8"/>
          <p:cNvSpPr/>
          <p:nvPr/>
        </p:nvSpPr>
        <p:spPr>
          <a:xfrm>
            <a:off x="548640" y="3840480"/>
            <a:ext cx="4023360" cy="105156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Headache disorders skew female in prevalence. In this sample, once headache is present and ocular treatment begins, the time-to-improvement curves do not separate by sex. The literature wouldn't predict a sex difference in recovery time, and the data agrees.</a:t>
            </a:r>
            <a:endParaRPr lang="en-US" sz="1400" dirty="0"/>
          </a:p>
        </p:txBody>
      </p:sp>
      <p:sp>
        <p:nvSpPr>
          <p:cNvPr id="11" name="Text 9"/>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00" dirty="0">
                <a:solidFill>
                  <a:srgbClr val="6B7785"/>
                </a:solidFill>
                <a:latin typeface="Calibri" pitchFamily="34" charset="0"/>
                <a:ea typeface="Calibri" pitchFamily="34" charset="-122"/>
                <a:cs typeface="Calibri" pitchFamily="34" charset="-120"/>
              </a:rPr>
              <a:t>15 / 28</a:t>
            </a:r>
            <a:endParaRPr lang="en-US" sz="1000" dirty="0"/>
          </a:p>
        </p:txBody>
      </p:sp>
      <p:pic>
        <p:nvPicPr>
          <p:cNvPr id="12" name="Picture 11" descr="loglog_plot_clean.png"/>
          <p:cNvPicPr>
            <a:picLocks noChangeAspect="1"/>
          </p:cNvPicPr>
          <p:nvPr/>
        </p:nvPicPr>
        <p:blipFill>
          <a:blip r:embed="rId3"/>
          <a:stretch>
            <a:fillRect/>
          </a:stretch>
        </p:blipFill>
        <p:spPr>
          <a:xfrm>
            <a:off x="4754880" y="2011680"/>
            <a:ext cx="4114800" cy="26060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804672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NULL #2  ·  REFRACTIVE CHANGE AND HEADACHE IMPROVEMENT</a:t>
            </a:r>
            <a:endParaRPr lang="en-US" sz="14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An underpowered null</a:t>
            </a:r>
            <a:endParaRPr lang="en-US" sz="3600" dirty="0"/>
          </a:p>
        </p:txBody>
      </p:sp>
      <p:sp>
        <p:nvSpPr>
          <p:cNvPr id="4" name="Shape 2"/>
          <p:cNvSpPr/>
          <p:nvPr/>
        </p:nvSpPr>
        <p:spPr>
          <a:xfrm>
            <a:off x="502920" y="2011680"/>
            <a:ext cx="2560320" cy="1188720"/>
          </a:xfrm>
          <a:prstGeom prst="rect">
            <a:avLst/>
          </a:prstGeom>
          <a:solidFill>
            <a:srgbClr val="FFFFFF"/>
          </a:solidFill>
          <a:ln w="9525">
            <a:solidFill>
              <a:srgbClr val="D8CFC0"/>
            </a:solidFill>
            <a:prstDash val="solid"/>
          </a:ln>
        </p:spPr>
        <p:txBody>
          <a:bodyPr/>
          <a:lstStyle/>
          <a:p>
            <a:endParaRPr lang="en-US" sz="2400"/>
          </a:p>
        </p:txBody>
      </p:sp>
      <p:sp>
        <p:nvSpPr>
          <p:cNvPr id="5" name="Text 3"/>
          <p:cNvSpPr/>
          <p:nvPr/>
        </p:nvSpPr>
        <p:spPr>
          <a:xfrm>
            <a:off x="502920" y="2103120"/>
            <a:ext cx="2560320" cy="274320"/>
          </a:xfrm>
          <a:prstGeom prst="rect">
            <a:avLst/>
          </a:prstGeom>
          <a:noFill/>
          <a:ln/>
        </p:spPr>
        <p:txBody>
          <a:bodyPr wrap="square" lIns="0" tIns="0" rIns="0" bIns="0" rtlCol="0" anchor="ctr"/>
          <a:lstStyle/>
          <a:p>
            <a:pPr marL="0" indent="0" algn="ctr">
              <a:buNone/>
            </a:pPr>
            <a:r>
              <a:rPr lang="en-US" sz="1050" b="1" kern="0" spc="200" dirty="0">
                <a:solidFill>
                  <a:srgbClr val="6B7785"/>
                </a:solidFill>
                <a:latin typeface="Calibri" pitchFamily="34" charset="0"/>
                <a:ea typeface="Calibri" pitchFamily="34" charset="-122"/>
                <a:cs typeface="Calibri" pitchFamily="34" charset="-120"/>
              </a:rPr>
              <a:t>COMPOSITE VECTOR</a:t>
            </a:r>
            <a:endParaRPr lang="en-US" sz="1050" dirty="0"/>
          </a:p>
        </p:txBody>
      </p:sp>
      <p:sp>
        <p:nvSpPr>
          <p:cNvPr id="6" name="Text 4"/>
          <p:cNvSpPr/>
          <p:nvPr/>
        </p:nvSpPr>
        <p:spPr>
          <a:xfrm>
            <a:off x="502920" y="2423160"/>
            <a:ext cx="2560320" cy="502920"/>
          </a:xfrm>
          <a:prstGeom prst="rect">
            <a:avLst/>
          </a:prstGeom>
          <a:noFill/>
          <a:ln/>
        </p:spPr>
        <p:txBody>
          <a:bodyPr wrap="square" lIns="0" tIns="0" rIns="0" bIns="0" rtlCol="0" anchor="ctr"/>
          <a:lstStyle/>
          <a:p>
            <a:pPr marL="0" indent="0" algn="ctr">
              <a:buNone/>
            </a:pPr>
            <a:r>
              <a:rPr lang="en-US" sz="3200" b="1" dirty="0">
                <a:solidFill>
                  <a:srgbClr val="0F2949"/>
                </a:solidFill>
                <a:latin typeface="Georgia" pitchFamily="34" charset="0"/>
                <a:ea typeface="Georgia" pitchFamily="34" charset="-122"/>
                <a:cs typeface="Georgia" pitchFamily="34" charset="-120"/>
              </a:rPr>
              <a:t>OR 0.51</a:t>
            </a:r>
            <a:endParaRPr lang="en-US" sz="3200" dirty="0"/>
          </a:p>
        </p:txBody>
      </p:sp>
      <p:sp>
        <p:nvSpPr>
          <p:cNvPr id="7" name="Text 5"/>
          <p:cNvSpPr/>
          <p:nvPr/>
        </p:nvSpPr>
        <p:spPr>
          <a:xfrm>
            <a:off x="502920" y="2926080"/>
            <a:ext cx="2560320" cy="228600"/>
          </a:xfrm>
          <a:prstGeom prst="rect">
            <a:avLst/>
          </a:prstGeom>
          <a:noFill/>
          <a:ln/>
        </p:spPr>
        <p:txBody>
          <a:bodyPr wrap="square" lIns="0" tIns="0" rIns="0" bIns="0" rtlCol="0" anchor="ctr"/>
          <a:lstStyle/>
          <a:p>
            <a:pPr marL="0" indent="0" algn="ctr">
              <a:buNone/>
            </a:pPr>
            <a:r>
              <a:rPr lang="en-US" sz="1100" dirty="0">
                <a:solidFill>
                  <a:srgbClr val="446680"/>
                </a:solidFill>
                <a:latin typeface="Calibri" pitchFamily="34" charset="0"/>
                <a:ea typeface="Calibri" pitchFamily="34" charset="-122"/>
                <a:cs typeface="Calibri" pitchFamily="34" charset="-120"/>
              </a:rPr>
              <a:t>95% CI [0.19, 1.35]</a:t>
            </a:r>
            <a:endParaRPr lang="en-US" sz="1100" dirty="0"/>
          </a:p>
        </p:txBody>
      </p:sp>
      <p:sp>
        <p:nvSpPr>
          <p:cNvPr id="8" name="Shape 6"/>
          <p:cNvSpPr/>
          <p:nvPr/>
        </p:nvSpPr>
        <p:spPr>
          <a:xfrm>
            <a:off x="3291840" y="2011680"/>
            <a:ext cx="2560320" cy="1188720"/>
          </a:xfrm>
          <a:prstGeom prst="rect">
            <a:avLst/>
          </a:prstGeom>
          <a:solidFill>
            <a:srgbClr val="FFFFFF"/>
          </a:solidFill>
          <a:ln w="9525">
            <a:solidFill>
              <a:srgbClr val="D8CFC0"/>
            </a:solidFill>
            <a:prstDash val="solid"/>
          </a:ln>
        </p:spPr>
        <p:txBody>
          <a:bodyPr/>
          <a:lstStyle/>
          <a:p>
            <a:endParaRPr lang="en-US" sz="2400"/>
          </a:p>
        </p:txBody>
      </p:sp>
      <p:sp>
        <p:nvSpPr>
          <p:cNvPr id="9" name="Text 7"/>
          <p:cNvSpPr/>
          <p:nvPr/>
        </p:nvSpPr>
        <p:spPr>
          <a:xfrm>
            <a:off x="3291840" y="2103120"/>
            <a:ext cx="2560320" cy="274320"/>
          </a:xfrm>
          <a:prstGeom prst="rect">
            <a:avLst/>
          </a:prstGeom>
          <a:noFill/>
          <a:ln/>
        </p:spPr>
        <p:txBody>
          <a:bodyPr wrap="square" lIns="0" tIns="0" rIns="0" bIns="0" rtlCol="0" anchor="ctr"/>
          <a:lstStyle/>
          <a:p>
            <a:pPr marL="0" indent="0" algn="ctr">
              <a:buNone/>
            </a:pPr>
            <a:r>
              <a:rPr lang="en-US" sz="1050" b="1" kern="0" spc="200" dirty="0">
                <a:solidFill>
                  <a:srgbClr val="6B7785"/>
                </a:solidFill>
                <a:latin typeface="Calibri" pitchFamily="34" charset="0"/>
                <a:ea typeface="Calibri" pitchFamily="34" charset="-122"/>
                <a:cs typeface="Calibri" pitchFamily="34" charset="-120"/>
              </a:rPr>
              <a:t>CYLINDER CHANGE</a:t>
            </a:r>
            <a:endParaRPr lang="en-US" sz="1050" dirty="0"/>
          </a:p>
        </p:txBody>
      </p:sp>
      <p:sp>
        <p:nvSpPr>
          <p:cNvPr id="10" name="Text 8"/>
          <p:cNvSpPr/>
          <p:nvPr/>
        </p:nvSpPr>
        <p:spPr>
          <a:xfrm>
            <a:off x="3291840" y="2423160"/>
            <a:ext cx="2560320" cy="502920"/>
          </a:xfrm>
          <a:prstGeom prst="rect">
            <a:avLst/>
          </a:prstGeom>
          <a:noFill/>
          <a:ln/>
        </p:spPr>
        <p:txBody>
          <a:bodyPr wrap="square" lIns="0" tIns="0" rIns="0" bIns="0" rtlCol="0" anchor="ctr"/>
          <a:lstStyle/>
          <a:p>
            <a:pPr marL="0" indent="0" algn="ctr">
              <a:buNone/>
            </a:pPr>
            <a:r>
              <a:rPr lang="en-US" sz="3200" b="1" dirty="0">
                <a:solidFill>
                  <a:srgbClr val="0F2949"/>
                </a:solidFill>
                <a:latin typeface="Georgia" pitchFamily="34" charset="0"/>
                <a:ea typeface="Georgia" pitchFamily="34" charset="-122"/>
                <a:cs typeface="Georgia" pitchFamily="34" charset="-120"/>
              </a:rPr>
              <a:t>OR 0.89</a:t>
            </a:r>
            <a:endParaRPr lang="en-US" sz="3200" dirty="0"/>
          </a:p>
        </p:txBody>
      </p:sp>
      <p:sp>
        <p:nvSpPr>
          <p:cNvPr id="11" name="Text 9"/>
          <p:cNvSpPr/>
          <p:nvPr/>
        </p:nvSpPr>
        <p:spPr>
          <a:xfrm>
            <a:off x="3291840" y="2926080"/>
            <a:ext cx="2560320" cy="228600"/>
          </a:xfrm>
          <a:prstGeom prst="rect">
            <a:avLst/>
          </a:prstGeom>
          <a:noFill/>
          <a:ln/>
        </p:spPr>
        <p:txBody>
          <a:bodyPr wrap="square" lIns="0" tIns="0" rIns="0" bIns="0" rtlCol="0" anchor="ctr"/>
          <a:lstStyle/>
          <a:p>
            <a:pPr marL="0" indent="0" algn="ctr">
              <a:buNone/>
            </a:pPr>
            <a:r>
              <a:rPr lang="en-US" sz="1100" dirty="0">
                <a:solidFill>
                  <a:srgbClr val="446680"/>
                </a:solidFill>
                <a:latin typeface="Calibri" pitchFamily="34" charset="0"/>
                <a:ea typeface="Calibri" pitchFamily="34" charset="-122"/>
                <a:cs typeface="Calibri" pitchFamily="34" charset="-120"/>
              </a:rPr>
              <a:t>95% CI [0.31, 2.52]</a:t>
            </a:r>
            <a:endParaRPr lang="en-US" sz="1100" dirty="0"/>
          </a:p>
        </p:txBody>
      </p:sp>
      <p:sp>
        <p:nvSpPr>
          <p:cNvPr id="12" name="Shape 10"/>
          <p:cNvSpPr/>
          <p:nvPr/>
        </p:nvSpPr>
        <p:spPr>
          <a:xfrm>
            <a:off x="6080760" y="2011680"/>
            <a:ext cx="2560320" cy="1188720"/>
          </a:xfrm>
          <a:prstGeom prst="rect">
            <a:avLst/>
          </a:prstGeom>
          <a:solidFill>
            <a:srgbClr val="FFFFFF"/>
          </a:solidFill>
          <a:ln w="9525">
            <a:solidFill>
              <a:srgbClr val="D8CFC0"/>
            </a:solidFill>
            <a:prstDash val="solid"/>
          </a:ln>
        </p:spPr>
        <p:txBody>
          <a:bodyPr/>
          <a:lstStyle/>
          <a:p>
            <a:endParaRPr lang="en-US" sz="2400"/>
          </a:p>
        </p:txBody>
      </p:sp>
      <p:sp>
        <p:nvSpPr>
          <p:cNvPr id="13" name="Text 11"/>
          <p:cNvSpPr/>
          <p:nvPr/>
        </p:nvSpPr>
        <p:spPr>
          <a:xfrm>
            <a:off x="6080760" y="2103120"/>
            <a:ext cx="2560320" cy="274320"/>
          </a:xfrm>
          <a:prstGeom prst="rect">
            <a:avLst/>
          </a:prstGeom>
          <a:noFill/>
          <a:ln/>
        </p:spPr>
        <p:txBody>
          <a:bodyPr wrap="square" lIns="0" tIns="0" rIns="0" bIns="0" rtlCol="0" anchor="ctr"/>
          <a:lstStyle/>
          <a:p>
            <a:pPr marL="0" indent="0" algn="ctr">
              <a:buNone/>
            </a:pPr>
            <a:r>
              <a:rPr lang="en-US" sz="1050" b="1" kern="0" spc="200" dirty="0">
                <a:solidFill>
                  <a:srgbClr val="6B7785"/>
                </a:solidFill>
                <a:latin typeface="Calibri" pitchFamily="34" charset="0"/>
                <a:ea typeface="Calibri" pitchFamily="34" charset="-122"/>
                <a:cs typeface="Calibri" pitchFamily="34" charset="-120"/>
              </a:rPr>
              <a:t>AXIS CHANGE</a:t>
            </a:r>
            <a:endParaRPr lang="en-US" sz="1050" dirty="0"/>
          </a:p>
        </p:txBody>
      </p:sp>
      <p:sp>
        <p:nvSpPr>
          <p:cNvPr id="14" name="Text 12"/>
          <p:cNvSpPr/>
          <p:nvPr/>
        </p:nvSpPr>
        <p:spPr>
          <a:xfrm>
            <a:off x="6080760" y="2423160"/>
            <a:ext cx="2560320" cy="502920"/>
          </a:xfrm>
          <a:prstGeom prst="rect">
            <a:avLst/>
          </a:prstGeom>
          <a:noFill/>
          <a:ln/>
        </p:spPr>
        <p:txBody>
          <a:bodyPr wrap="square" lIns="0" tIns="0" rIns="0" bIns="0" rtlCol="0" anchor="ctr"/>
          <a:lstStyle/>
          <a:p>
            <a:pPr marL="0" indent="0" algn="ctr">
              <a:buNone/>
            </a:pPr>
            <a:r>
              <a:rPr lang="en-US" sz="3200" b="1" dirty="0">
                <a:solidFill>
                  <a:srgbClr val="0F2949"/>
                </a:solidFill>
                <a:latin typeface="Georgia" pitchFamily="34" charset="0"/>
                <a:ea typeface="Georgia" pitchFamily="34" charset="-122"/>
                <a:cs typeface="Georgia" pitchFamily="34" charset="-120"/>
              </a:rPr>
              <a:t>OR 0.66</a:t>
            </a:r>
            <a:endParaRPr lang="en-US" sz="3200" dirty="0"/>
          </a:p>
        </p:txBody>
      </p:sp>
      <p:sp>
        <p:nvSpPr>
          <p:cNvPr id="15" name="Text 13"/>
          <p:cNvSpPr/>
          <p:nvPr/>
        </p:nvSpPr>
        <p:spPr>
          <a:xfrm>
            <a:off x="6080760" y="2926080"/>
            <a:ext cx="2560320" cy="228600"/>
          </a:xfrm>
          <a:prstGeom prst="rect">
            <a:avLst/>
          </a:prstGeom>
          <a:noFill/>
          <a:ln/>
        </p:spPr>
        <p:txBody>
          <a:bodyPr wrap="square" lIns="0" tIns="0" rIns="0" bIns="0" rtlCol="0" anchor="ctr"/>
          <a:lstStyle/>
          <a:p>
            <a:pPr marL="0" indent="0" algn="ctr">
              <a:buNone/>
            </a:pPr>
            <a:r>
              <a:rPr lang="en-US" sz="1100" dirty="0">
                <a:solidFill>
                  <a:srgbClr val="446680"/>
                </a:solidFill>
                <a:latin typeface="Calibri" pitchFamily="34" charset="0"/>
                <a:ea typeface="Calibri" pitchFamily="34" charset="-122"/>
                <a:cs typeface="Calibri" pitchFamily="34" charset="-120"/>
              </a:rPr>
              <a:t>95% CI [0.20, 2.04]</a:t>
            </a:r>
            <a:endParaRPr lang="en-US" sz="1100" dirty="0"/>
          </a:p>
        </p:txBody>
      </p:sp>
      <p:sp>
        <p:nvSpPr>
          <p:cNvPr id="16" name="Text 14"/>
          <p:cNvSpPr/>
          <p:nvPr/>
        </p:nvSpPr>
        <p:spPr>
          <a:xfrm>
            <a:off x="548640" y="3520440"/>
            <a:ext cx="8046720" cy="274320"/>
          </a:xfrm>
          <a:prstGeom prst="rect">
            <a:avLst/>
          </a:prstGeom>
          <a:noFill/>
          <a:ln/>
        </p:spPr>
        <p:txBody>
          <a:bodyPr wrap="square" lIns="0" tIns="0" rIns="0" bIns="0" rtlCol="0" anchor="ctr"/>
          <a:lstStyle/>
          <a:p>
            <a:pPr marL="0" indent="0">
              <a:buNone/>
            </a:pPr>
            <a:r>
              <a:rPr lang="en-US" sz="1200" b="1" kern="0" spc="300" dirty="0">
                <a:solidFill>
                  <a:srgbClr val="C8584D"/>
                </a:solidFill>
                <a:latin typeface="Calibri" pitchFamily="34" charset="0"/>
                <a:ea typeface="Calibri" pitchFamily="34" charset="-122"/>
                <a:cs typeface="Calibri" pitchFamily="34" charset="-120"/>
              </a:rPr>
              <a:t>What you’re seeing</a:t>
            </a:r>
            <a:endParaRPr lang="en-US" sz="1200" dirty="0"/>
          </a:p>
        </p:txBody>
      </p:sp>
      <p:sp>
        <p:nvSpPr>
          <p:cNvPr id="17" name="Text 15"/>
          <p:cNvSpPr/>
          <p:nvPr/>
        </p:nvSpPr>
        <p:spPr>
          <a:xfrm>
            <a:off x="548640" y="3794760"/>
            <a:ext cx="8046720" cy="960120"/>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This analysis is underpowered, the binary coding limits sensitivity, and the point estimates are in a direction that warrants follow-up.</a:t>
            </a:r>
            <a:endParaRPr lang="en-US" sz="1600" dirty="0"/>
          </a:p>
        </p:txBody>
      </p:sp>
      <p:sp>
        <p:nvSpPr>
          <p:cNvPr id="18" name="Text 16"/>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16 / 28</a:t>
            </a:r>
            <a:endParaRPr lang="en-US" sz="10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6">
    <p:bg>
      <p:bgPr>
        <a:solidFill>
          <a:srgbClr val="0F2949"/>
        </a:solidFill>
        <a:effectLst/>
      </p:bgPr>
    </p:bg>
    <p:spTree>
      <p:nvGrpSpPr>
        <p:cNvPr id="1" name=""/>
        <p:cNvGrpSpPr/>
        <p:nvPr/>
      </p:nvGrpSpPr>
      <p:grpSpPr>
        <a:xfrm>
          <a:off x="0" y="0"/>
          <a:ext cx="0" cy="0"/>
          <a:chOff x="0" y="0"/>
          <a:chExt cx="0" cy="0"/>
        </a:xfrm>
      </p:grpSpPr>
      <p:sp>
        <p:nvSpPr>
          <p:cNvPr id="2" name="Shape 0"/>
          <p:cNvSpPr/>
          <p:nvPr/>
        </p:nvSpPr>
        <p:spPr>
          <a:xfrm>
            <a:off x="0" y="0"/>
            <a:ext cx="228600" cy="5143500"/>
          </a:xfrm>
          <a:prstGeom prst="rect">
            <a:avLst/>
          </a:prstGeom>
          <a:solidFill>
            <a:srgbClr val="C8584D"/>
          </a:solidFill>
          <a:ln w="12700">
            <a:solidFill>
              <a:srgbClr val="C8584D"/>
            </a:solidFill>
            <a:prstDash val="solid"/>
          </a:ln>
        </p:spPr>
        <p:txBody>
          <a:bodyPr/>
          <a:lstStyle/>
          <a:p>
            <a:endParaRPr lang="en-US" sz="2000"/>
          </a:p>
        </p:txBody>
      </p:sp>
      <p:sp>
        <p:nvSpPr>
          <p:cNvPr id="3" name="Text 1"/>
          <p:cNvSpPr/>
          <p:nvPr/>
        </p:nvSpPr>
        <p:spPr>
          <a:xfrm>
            <a:off x="731520" y="982980"/>
            <a:ext cx="7315200" cy="365760"/>
          </a:xfrm>
          <a:prstGeom prst="rect">
            <a:avLst/>
          </a:prstGeom>
          <a:noFill/>
          <a:ln/>
        </p:spPr>
        <p:txBody>
          <a:bodyPr wrap="square" lIns="0" tIns="0" rIns="0" bIns="0" rtlCol="0" anchor="ctr"/>
          <a:lstStyle/>
          <a:p>
            <a:pPr marL="0" indent="0">
              <a:buNone/>
            </a:pPr>
            <a:r>
              <a:rPr lang="en-US" sz="1400" b="1" kern="0" spc="600" dirty="0">
                <a:solidFill>
                  <a:srgbClr val="C8584D"/>
                </a:solidFill>
                <a:latin typeface="Calibri" pitchFamily="34" charset="0"/>
                <a:ea typeface="Calibri" pitchFamily="34" charset="-122"/>
                <a:cs typeface="Calibri" pitchFamily="34" charset="-120"/>
              </a:rPr>
              <a:t>PART TWO</a:t>
            </a:r>
            <a:endParaRPr lang="en-US" sz="1400" dirty="0"/>
          </a:p>
        </p:txBody>
      </p:sp>
      <p:sp>
        <p:nvSpPr>
          <p:cNvPr id="4" name="Text 2"/>
          <p:cNvSpPr/>
          <p:nvPr/>
        </p:nvSpPr>
        <p:spPr>
          <a:xfrm>
            <a:off x="731520" y="1489710"/>
            <a:ext cx="8229600" cy="914400"/>
          </a:xfrm>
          <a:prstGeom prst="rect">
            <a:avLst/>
          </a:prstGeom>
          <a:noFill/>
          <a:ln/>
        </p:spPr>
        <p:txBody>
          <a:bodyPr wrap="square" lIns="0" tIns="0" rIns="0" bIns="0" rtlCol="0" anchor="ctr"/>
          <a:lstStyle/>
          <a:p>
            <a:pPr marL="0" indent="0">
              <a:buNone/>
            </a:pPr>
            <a:r>
              <a:rPr lang="en-US" sz="6000" dirty="0">
                <a:solidFill>
                  <a:srgbClr val="FFFFFF"/>
                </a:solidFill>
                <a:latin typeface="Georgia" pitchFamily="34" charset="0"/>
                <a:ea typeface="Georgia" pitchFamily="34" charset="-122"/>
                <a:cs typeface="Georgia" pitchFamily="34" charset="-120"/>
              </a:rPr>
              <a:t>What the data showed</a:t>
            </a:r>
            <a:endParaRPr lang="en-US" sz="6000" dirty="0"/>
          </a:p>
        </p:txBody>
      </p:sp>
      <p:sp>
        <p:nvSpPr>
          <p:cNvPr id="5" name="Text 3"/>
          <p:cNvSpPr/>
          <p:nvPr/>
        </p:nvSpPr>
        <p:spPr>
          <a:xfrm>
            <a:off x="731520" y="3108960"/>
            <a:ext cx="7772400" cy="1097280"/>
          </a:xfrm>
          <a:prstGeom prst="rect">
            <a:avLst/>
          </a:prstGeom>
          <a:noFill/>
          <a:ln/>
        </p:spPr>
        <p:txBody>
          <a:bodyPr wrap="square" lIns="0" tIns="0" rIns="0" bIns="0" rtlCol="0" anchor="ctr"/>
          <a:lstStyle/>
          <a:p>
            <a:pPr marL="0" indent="0">
              <a:buNone/>
            </a:pPr>
            <a:r>
              <a:rPr lang="en-US" sz="2400" i="1" dirty="0">
                <a:solidFill>
                  <a:srgbClr val="B7C5D6"/>
                </a:solidFill>
                <a:latin typeface="Georgia" pitchFamily="34" charset="0"/>
                <a:ea typeface="Georgia" pitchFamily="34" charset="-122"/>
                <a:cs typeface="Georgia" pitchFamily="34" charset="-120"/>
              </a:rPr>
              <a:t>Six findings: PEE asymmetry tracks headache side, ocular severity tracks headache severity, blurry vision predicts migraine, ocular surface symptoms predict frontal headache, conjunctival staining tracks headache severity in women 60+, and 63% improvement in patients who didn't know they had an eye problem.</a:t>
            </a:r>
            <a:endParaRPr lang="en-US" sz="2400" dirty="0"/>
          </a:p>
        </p:txBody>
      </p:sp>
      <p:sp>
        <p:nvSpPr>
          <p:cNvPr id="6" name="Text 4"/>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00" dirty="0">
                <a:solidFill>
                  <a:srgbClr val="8FA1B5"/>
                </a:solidFill>
                <a:latin typeface="Calibri" pitchFamily="34" charset="0"/>
                <a:ea typeface="Calibri" pitchFamily="34" charset="-122"/>
                <a:cs typeface="Calibri" pitchFamily="34" charset="-120"/>
              </a:rPr>
              <a:t>17 / 28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4 (PEE finding)">
    <p:bg>
      <p:bgPr>
        <a:solidFill>
          <a:srgbClr val="F5EFE6"/>
        </a:solidFill>
        <a:effectLst/>
      </p:bgPr>
    </p:bg>
    <p:spTree>
      <p:nvGrpSpPr>
        <p:cNvPr id="1" name=""/>
        <p:cNvGrpSpPr/>
        <p:nvPr/>
      </p:nvGrpSpPr>
      <p:grpSpPr>
        <a:xfrm>
          <a:off x="0" y="0"/>
          <a:ext cx="0" cy="0"/>
          <a:chOff x="0" y="0"/>
          <a:chExt cx="0" cy="0"/>
        </a:xfrm>
      </p:grpSpPr>
      <p:sp>
        <p:nvSpPr>
          <p:cNvPr id="20" name="Reading Header"/>
          <p:cNvSpPr/>
          <p:nvPr/>
        </p:nvSpPr>
        <p:spPr>
          <a:xfrm>
            <a:off x="4114800" y="1840230"/>
            <a:ext cx="4572000" cy="320040"/>
          </a:xfrm>
          <a:prstGeom prst="rect">
            <a:avLst/>
          </a:prstGeom>
          <a:noFill/>
          <a:ln/>
        </p:spPr>
        <p:txBody>
          <a:bodyPr wrap="square" lIns="0" tIns="0" rIns="0" bIns="0" rtlCol="0" anchor="ctr"/>
          <a:lstStyle/>
          <a:p>
            <a:pPr marL="0" indent="0">
              <a:buNone/>
            </a:pPr>
            <a:r>
              <a:rPr lang="en-US" sz="2000" b="1" dirty="0">
                <a:solidFill>
                  <a:srgbClr val="0F2949"/>
                </a:solidFill>
                <a:latin typeface="Georgia" pitchFamily="34" charset="0"/>
                <a:ea typeface="Georgia" pitchFamily="34" charset="-122"/>
                <a:cs typeface="Georgia" pitchFamily="34" charset="-120"/>
              </a:rPr>
              <a:t>Side concordance</a:t>
            </a:r>
            <a:endParaRPr lang="en-US" sz="2000" dirty="0"/>
          </a:p>
        </p:txBody>
      </p:sp>
      <p:sp>
        <p:nvSpPr>
          <p:cNvPr id="21" name="Reading Main"/>
          <p:cNvSpPr/>
          <p:nvPr/>
        </p:nvSpPr>
        <p:spPr>
          <a:xfrm>
            <a:off x="4114800" y="2423160"/>
            <a:ext cx="4572000" cy="1371600"/>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In a 4×3 contingency table (headache side × PEE asymmetry, n = 324), unilateral headaches tended to align with the eye showing more PEE; diffuse headaches were associated with symmetric PEE. Six of twelve cells have expected counts under 5, so the likelihood-ratio chi-square (p = .010) is more reliable than the Pearson statistic.</a:t>
            </a:r>
            <a:endParaRPr lang="en-US" sz="1600" dirty="0"/>
          </a:p>
        </p:txBody>
      </p:sp>
      <p:sp>
        <p:nvSpPr>
          <p:cNvPr id="22" name="Reading Divider"/>
          <p:cNvSpPr/>
          <p:nvPr/>
        </p:nvSpPr>
        <p:spPr>
          <a:xfrm>
            <a:off x="4114800" y="3840480"/>
            <a:ext cx="457200" cy="0"/>
          </a:xfrm>
          <a:prstGeom prst="line">
            <a:avLst/>
          </a:prstGeom>
          <a:noFill/>
          <a:ln w="25400">
            <a:solidFill>
              <a:srgbClr val="C8584D"/>
            </a:solidFill>
            <a:prstDash val="solid"/>
          </a:ln>
        </p:spPr>
        <p:txBody>
          <a:bodyPr/>
          <a:lstStyle/>
          <a:p>
            <a:endParaRPr lang="en-US" sz="2400"/>
          </a:p>
        </p:txBody>
      </p:sp>
      <p:sp>
        <p:nvSpPr>
          <p:cNvPr id="23" name="Reading Italic"/>
          <p:cNvSpPr/>
          <p:nvPr/>
        </p:nvSpPr>
        <p:spPr>
          <a:xfrm>
            <a:off x="4114800" y="3977640"/>
            <a:ext cx="4572000" cy="457200"/>
          </a:xfrm>
          <a:prstGeom prst="rect">
            <a:avLst/>
          </a:prstGeom>
          <a:noFill/>
          <a:ln/>
        </p:spPr>
        <p:txBody>
          <a:bodyPr wrap="square" lIns="0" tIns="0" rIns="0" bIns="0" rtlCol="0" anchor="ctr"/>
          <a:lstStyle/>
          <a:p>
            <a:pPr marL="0" indent="0">
              <a:buNone/>
            </a:pPr>
            <a:r>
              <a:rPr lang="en-US" sz="1600" i="1" dirty="0">
                <a:solidFill>
                  <a:srgbClr val="446680"/>
                </a:solidFill>
                <a:latin typeface="Calibri" pitchFamily="34" charset="0"/>
                <a:ea typeface="Calibri" pitchFamily="34" charset="-122"/>
                <a:cs typeface="Calibri" pitchFamily="34" charset="-120"/>
              </a:rPr>
              <a:t>Pattern is suggestive; small unilateral subset.</a:t>
            </a:r>
            <a:endParaRPr lang="en-US" sz="1600" dirty="0"/>
          </a:p>
        </p:txBody>
      </p:sp>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b="1" kern="0" spc="400" dirty="0">
                <a:solidFill>
                  <a:srgbClr val="C8584D"/>
                </a:solidFill>
                <a:latin typeface="Calibri" pitchFamily="34" charset="0"/>
                <a:ea typeface="Calibri" pitchFamily="34" charset="-122"/>
                <a:cs typeface="Calibri" pitchFamily="34" charset="-120"/>
              </a:rPr>
              <a:t>FINDING 1  ·  LATERALITY  ×  PEE ASYMMETRY</a:t>
            </a:r>
            <a:endParaRPr lang="en-US" dirty="0"/>
          </a:p>
        </p:txBody>
      </p:sp>
      <p:sp>
        <p:nvSpPr>
          <p:cNvPr id="3" name="Text 1"/>
          <p:cNvSpPr/>
          <p:nvPr/>
        </p:nvSpPr>
        <p:spPr>
          <a:xfrm>
            <a:off x="548640" y="480060"/>
            <a:ext cx="8229600" cy="109728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PEE asymmetry tracks headache side</a:t>
            </a:r>
            <a:endParaRPr lang="en-US" sz="3600" dirty="0"/>
          </a:p>
        </p:txBody>
      </p:sp>
      <p:sp>
        <p:nvSpPr>
          <p:cNvPr id="4" name="Shape 2"/>
          <p:cNvSpPr/>
          <p:nvPr/>
        </p:nvSpPr>
        <p:spPr>
          <a:xfrm>
            <a:off x="548640" y="1851660"/>
            <a:ext cx="3108960" cy="246888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400"/>
          </a:p>
        </p:txBody>
      </p:sp>
      <p:sp>
        <p:nvSpPr>
          <p:cNvPr id="5" name="Text 3"/>
          <p:cNvSpPr/>
          <p:nvPr/>
        </p:nvSpPr>
        <p:spPr>
          <a:xfrm>
            <a:off x="548640" y="2240280"/>
            <a:ext cx="3108960" cy="914400"/>
          </a:xfrm>
          <a:prstGeom prst="rect">
            <a:avLst/>
          </a:prstGeom>
          <a:noFill/>
          <a:ln/>
        </p:spPr>
        <p:txBody>
          <a:bodyPr wrap="square" lIns="0" tIns="0" rIns="0" bIns="0" rtlCol="0" anchor="ctr"/>
          <a:lstStyle/>
          <a:p>
            <a:pPr marL="0" indent="0" algn="ctr">
              <a:buNone/>
            </a:pPr>
            <a:r>
              <a:rPr lang="en-US" sz="5400" b="1" dirty="0">
                <a:solidFill>
                  <a:srgbClr val="C8584D"/>
                </a:solidFill>
                <a:latin typeface="Georgia" pitchFamily="34" charset="0"/>
                <a:ea typeface="Georgia" pitchFamily="34" charset="-122"/>
                <a:cs typeface="Georgia" pitchFamily="34" charset="-120"/>
              </a:rPr>
              <a:t>p = .010</a:t>
            </a:r>
            <a:endParaRPr lang="en-US" sz="5400" dirty="0"/>
          </a:p>
        </p:txBody>
      </p:sp>
      <p:sp>
        <p:nvSpPr>
          <p:cNvPr id="6" name="Text 4"/>
          <p:cNvSpPr/>
          <p:nvPr/>
        </p:nvSpPr>
        <p:spPr>
          <a:xfrm>
            <a:off x="548640" y="3200400"/>
            <a:ext cx="3108960" cy="548640"/>
          </a:xfrm>
          <a:prstGeom prst="rect">
            <a:avLst/>
          </a:prstGeom>
          <a:noFill/>
          <a:ln/>
        </p:spPr>
        <p:txBody>
          <a:bodyPr wrap="square" lIns="0" tIns="0" rIns="0" bIns="0" rtlCol="0" anchor="ctr"/>
          <a:lstStyle/>
          <a:p>
            <a:pPr marL="0" indent="0" algn="ctr">
              <a:buNone/>
            </a:pPr>
            <a:r>
              <a:rPr lang="en-US" sz="1600" dirty="0">
                <a:solidFill>
                  <a:srgbClr val="1A2238"/>
                </a:solidFill>
                <a:latin typeface="Calibri" pitchFamily="34" charset="0"/>
                <a:ea typeface="Calibri" pitchFamily="34" charset="-122"/>
                <a:cs typeface="Calibri" pitchFamily="34" charset="-120"/>
              </a:rPr>
              <a:t>headache side  ×  PEE asymmetry</a:t>
            </a:r>
            <a:endParaRPr lang="en-US" sz="1600" dirty="0"/>
          </a:p>
          <a:p>
            <a:pPr marL="0" indent="0" algn="ctr">
              <a:buNone/>
            </a:pPr>
            <a:r>
              <a:rPr lang="en-US" sz="1600" dirty="0">
                <a:solidFill>
                  <a:srgbClr val="1A2238"/>
                </a:solidFill>
                <a:latin typeface="Calibri" pitchFamily="34" charset="0"/>
                <a:ea typeface="Calibri" pitchFamily="34" charset="-122"/>
                <a:cs typeface="Calibri" pitchFamily="34" charset="-120"/>
              </a:rPr>
              <a:t>Pearson p = .023  ·  n = 324</a:t>
            </a:r>
            <a:endParaRPr lang="en-US" sz="1600" dirty="0"/>
          </a:p>
        </p:txBody>
      </p:sp>
      <p:sp>
        <p:nvSpPr>
          <p:cNvPr id="7" name="Text 5"/>
          <p:cNvSpPr/>
          <p:nvPr/>
        </p:nvSpPr>
        <p:spPr>
          <a:xfrm>
            <a:off x="548640" y="3840480"/>
            <a:ext cx="3108960" cy="548640"/>
          </a:xfrm>
          <a:prstGeom prst="rect">
            <a:avLst/>
          </a:prstGeom>
          <a:noFill/>
          <a:ln/>
        </p:spPr>
        <p:txBody>
          <a:bodyPr wrap="square" lIns="0" tIns="0" rIns="0" bIns="0" rtlCol="0" anchor="ctr"/>
          <a:lstStyle/>
          <a:p>
            <a:pPr marL="0" indent="0" algn="ctr">
              <a:buNone/>
            </a:pPr>
            <a:r>
              <a:rPr lang="en-US" sz="1100" i="1" dirty="0">
                <a:solidFill>
                  <a:srgbClr val="6B7785"/>
                </a:solidFill>
                <a:latin typeface="Calibri" pitchFamily="34" charset="0"/>
                <a:ea typeface="Calibri" pitchFamily="34" charset="-122"/>
                <a:cs typeface="Calibri" pitchFamily="34" charset="-120"/>
              </a:rPr>
              <a:t>Likelihood-ratio χ²(6) = 16.70</a:t>
            </a:r>
            <a:endParaRPr lang="en-US" sz="1100" dirty="0"/>
          </a:p>
          <a:p>
            <a:pPr marL="0" indent="0" algn="ctr">
              <a:buNone/>
            </a:pPr>
            <a:r>
              <a:rPr lang="en-US" sz="1100" i="1" dirty="0">
                <a:solidFill>
                  <a:srgbClr val="6B7785"/>
                </a:solidFill>
                <a:latin typeface="Calibri" pitchFamily="34" charset="0"/>
                <a:ea typeface="Calibri" pitchFamily="34" charset="-122"/>
                <a:cs typeface="Calibri" pitchFamily="34" charset="-120"/>
              </a:rPr>
              <a:t>4 × 3 contingency table  ·  Minitab</a:t>
            </a:r>
            <a:endParaRPr lang="en-US" sz="1100" dirty="0"/>
          </a:p>
        </p:txBody>
      </p:sp>
      <p:sp>
        <p:nvSpPr>
          <p:cNvPr id="12" name="Text 10"/>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18 / 28</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100" b="1" kern="0" spc="400" dirty="0">
                <a:solidFill>
                  <a:srgbClr val="C8584D"/>
                </a:solidFill>
                <a:latin typeface="Calibri" pitchFamily="34" charset="0"/>
                <a:ea typeface="Calibri" pitchFamily="34" charset="-122"/>
                <a:cs typeface="Calibri" pitchFamily="34" charset="-120"/>
              </a:rPr>
              <a:t>PICTURE SOMEONE</a:t>
            </a:r>
            <a:endParaRPr lang="en-US" sz="1100" dirty="0"/>
          </a:p>
        </p:txBody>
      </p:sp>
      <p:sp>
        <p:nvSpPr>
          <p:cNvPr id="3" name="Text 1"/>
          <p:cNvSpPr/>
          <p:nvPr/>
        </p:nvSpPr>
        <p:spPr>
          <a:xfrm>
            <a:off x="548640" y="914400"/>
            <a:ext cx="8229600" cy="640080"/>
          </a:xfrm>
          <a:prstGeom prst="rect">
            <a:avLst/>
          </a:prstGeom>
          <a:noFill/>
          <a:ln/>
        </p:spPr>
        <p:txBody>
          <a:bodyPr wrap="square" lIns="0" tIns="0" rIns="0" bIns="0" rtlCol="0" anchor="ctr"/>
          <a:lstStyle/>
          <a:p>
            <a:pPr marL="0" indent="0">
              <a:buNone/>
            </a:pPr>
            <a:r>
              <a:rPr lang="en-US" sz="3200" dirty="0">
                <a:solidFill>
                  <a:srgbClr val="0F2949"/>
                </a:solidFill>
                <a:latin typeface="Georgia" pitchFamily="34" charset="0"/>
                <a:ea typeface="Georgia" pitchFamily="34" charset="-122"/>
                <a:cs typeface="Georgia" pitchFamily="34" charset="-120"/>
              </a:rPr>
              <a:t>A woman, mid-forties.</a:t>
            </a:r>
            <a:endParaRPr lang="en-US" sz="3200" dirty="0"/>
          </a:p>
        </p:txBody>
      </p:sp>
      <p:sp>
        <p:nvSpPr>
          <p:cNvPr id="4" name="Text 2"/>
          <p:cNvSpPr/>
          <p:nvPr/>
        </p:nvSpPr>
        <p:spPr>
          <a:xfrm>
            <a:off x="548640" y="1554480"/>
            <a:ext cx="8229600" cy="640080"/>
          </a:xfrm>
          <a:prstGeom prst="rect">
            <a:avLst/>
          </a:prstGeom>
          <a:noFill/>
          <a:ln/>
        </p:spPr>
        <p:txBody>
          <a:bodyPr wrap="square" lIns="0" tIns="0" rIns="0" bIns="0" rtlCol="0" anchor="ctr"/>
          <a:lstStyle/>
          <a:p>
            <a:pPr marL="0" indent="0">
              <a:buNone/>
            </a:pPr>
            <a:r>
              <a:rPr lang="en-US" sz="3200" dirty="0">
                <a:solidFill>
                  <a:srgbClr val="0F2949"/>
                </a:solidFill>
                <a:latin typeface="Georgia" pitchFamily="34" charset="0"/>
                <a:ea typeface="Georgia" pitchFamily="34" charset="-122"/>
                <a:cs typeface="Georgia" pitchFamily="34" charset="-120"/>
              </a:rPr>
              <a:t>Fifteen years of headaches.</a:t>
            </a:r>
            <a:endParaRPr lang="en-US" sz="3200" dirty="0"/>
          </a:p>
        </p:txBody>
      </p:sp>
      <p:sp>
        <p:nvSpPr>
          <p:cNvPr id="5" name="Text 3"/>
          <p:cNvSpPr/>
          <p:nvPr/>
        </p:nvSpPr>
        <p:spPr>
          <a:xfrm>
            <a:off x="548640" y="2606040"/>
            <a:ext cx="8229600" cy="1280160"/>
          </a:xfrm>
          <a:prstGeom prst="rect">
            <a:avLst/>
          </a:prstGeom>
          <a:noFill/>
          <a:ln/>
        </p:spPr>
        <p:txBody>
          <a:bodyPr wrap="square" lIns="0" tIns="0" rIns="0" bIns="0" rtlCol="0" anchor="ctr"/>
          <a:lstStyle/>
          <a:p>
            <a:pPr marL="0" indent="0">
              <a:spcAft>
                <a:spcPts val="400"/>
              </a:spcAft>
              <a:buNone/>
            </a:pPr>
            <a:r>
              <a:rPr lang="en-US" sz="2000" i="1" dirty="0">
                <a:solidFill>
                  <a:srgbClr val="6B7785"/>
                </a:solidFill>
                <a:latin typeface="Calibri" pitchFamily="34" charset="0"/>
                <a:ea typeface="Calibri" pitchFamily="34" charset="-122"/>
                <a:cs typeface="Calibri" pitchFamily="34" charset="-120"/>
              </a:rPr>
              <a:t>PCP. Neurologist. MRI. </a:t>
            </a:r>
          </a:p>
          <a:p>
            <a:pPr marL="0" indent="0">
              <a:spcAft>
                <a:spcPts val="400"/>
              </a:spcAft>
              <a:buNone/>
            </a:pPr>
            <a:r>
              <a:rPr lang="en-US" sz="2000" i="1" dirty="0">
                <a:solidFill>
                  <a:srgbClr val="6B7785"/>
                </a:solidFill>
                <a:latin typeface="Calibri" pitchFamily="34" charset="0"/>
                <a:ea typeface="Calibri" pitchFamily="34" charset="-122"/>
                <a:cs typeface="Calibri" pitchFamily="34" charset="-120"/>
              </a:rPr>
              <a:t>Two preventatives. Riboflavin.</a:t>
            </a:r>
            <a:endParaRPr lang="en-US" sz="2000" dirty="0"/>
          </a:p>
          <a:p>
            <a:pPr marL="0" indent="0">
              <a:spcAft>
                <a:spcPts val="400"/>
              </a:spcAft>
              <a:buNone/>
            </a:pPr>
            <a:r>
              <a:rPr lang="en-US" sz="2000" i="1" dirty="0">
                <a:solidFill>
                  <a:srgbClr val="6B7785"/>
                </a:solidFill>
                <a:latin typeface="Calibri" pitchFamily="34" charset="0"/>
                <a:ea typeface="Calibri" pitchFamily="34" charset="-122"/>
                <a:cs typeface="Calibri" pitchFamily="34" charset="-120"/>
              </a:rPr>
              <a:t>Magnesium. An elimination diet. A sleep study.</a:t>
            </a:r>
            <a:endParaRPr lang="en-US" sz="2000" dirty="0"/>
          </a:p>
        </p:txBody>
      </p:sp>
      <p:sp>
        <p:nvSpPr>
          <p:cNvPr id="6" name="Shape 4"/>
          <p:cNvSpPr/>
          <p:nvPr/>
        </p:nvSpPr>
        <p:spPr>
          <a:xfrm>
            <a:off x="548640" y="4069080"/>
            <a:ext cx="731520" cy="0"/>
          </a:xfrm>
          <a:prstGeom prst="line">
            <a:avLst/>
          </a:prstGeom>
          <a:noFill/>
          <a:ln w="25400">
            <a:solidFill>
              <a:srgbClr val="C8584D"/>
            </a:solidFill>
            <a:prstDash val="solid"/>
          </a:ln>
        </p:spPr>
        <p:txBody>
          <a:bodyPr/>
          <a:lstStyle/>
          <a:p>
            <a:endParaRPr lang="en-US"/>
          </a:p>
        </p:txBody>
      </p:sp>
      <p:sp>
        <p:nvSpPr>
          <p:cNvPr id="7" name="Text 5"/>
          <p:cNvSpPr/>
          <p:nvPr/>
        </p:nvSpPr>
        <p:spPr>
          <a:xfrm>
            <a:off x="548640" y="4206240"/>
            <a:ext cx="8229600" cy="457200"/>
          </a:xfrm>
          <a:prstGeom prst="rect">
            <a:avLst/>
          </a:prstGeom>
          <a:noFill/>
          <a:ln/>
        </p:spPr>
        <p:txBody>
          <a:bodyPr wrap="square" lIns="0" tIns="0" rIns="0" bIns="0" rtlCol="0" anchor="ctr"/>
          <a:lstStyle/>
          <a:p>
            <a:pPr marL="0" indent="0">
              <a:buNone/>
            </a:pPr>
            <a:r>
              <a:rPr lang="en-US" sz="2000" dirty="0">
                <a:solidFill>
                  <a:srgbClr val="0F2949"/>
                </a:solidFill>
                <a:latin typeface="Georgia" pitchFamily="34" charset="0"/>
                <a:ea typeface="Georgia" pitchFamily="34" charset="-122"/>
                <a:cs typeface="Georgia" pitchFamily="34" charset="-120"/>
              </a:rPr>
              <a:t>Then, she goes to an eye doctor.</a:t>
            </a:r>
            <a:endParaRPr lang="en-US" sz="2000" dirty="0"/>
          </a:p>
        </p:txBody>
      </p:sp>
      <p:sp>
        <p:nvSpPr>
          <p:cNvPr id="8" name="Text 6"/>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900" dirty="0">
                <a:solidFill>
                  <a:srgbClr val="6B7785"/>
                </a:solidFill>
                <a:latin typeface="Calibri" pitchFamily="34" charset="0"/>
                <a:ea typeface="Calibri" pitchFamily="34" charset="-122"/>
                <a:cs typeface="Calibri" pitchFamily="34" charset="-120"/>
              </a:rPr>
              <a:t>2 / 28</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7">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FINDING 2  ·  SEVERITY TRACKS SEVERITY</a:t>
            </a:r>
            <a:endParaRPr lang="en-US" sz="14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A small ordinal association</a:t>
            </a:r>
            <a:endParaRPr lang="en-US" sz="3600" dirty="0"/>
          </a:p>
        </p:txBody>
      </p:sp>
      <p:sp>
        <p:nvSpPr>
          <p:cNvPr id="4" name="Shape 2"/>
          <p:cNvSpPr/>
          <p:nvPr/>
        </p:nvSpPr>
        <p:spPr>
          <a:xfrm>
            <a:off x="548640" y="2011680"/>
            <a:ext cx="3291840" cy="260604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400"/>
          </a:p>
        </p:txBody>
      </p:sp>
      <p:sp>
        <p:nvSpPr>
          <p:cNvPr id="5" name="Text 3"/>
          <p:cNvSpPr/>
          <p:nvPr/>
        </p:nvSpPr>
        <p:spPr>
          <a:xfrm>
            <a:off x="548640" y="2148840"/>
            <a:ext cx="3291840" cy="274320"/>
          </a:xfrm>
          <a:prstGeom prst="rect">
            <a:avLst/>
          </a:prstGeom>
          <a:noFill/>
          <a:ln/>
        </p:spPr>
        <p:txBody>
          <a:bodyPr wrap="square" lIns="0" tIns="0" rIns="0" bIns="0" rtlCol="0" anchor="ctr"/>
          <a:lstStyle/>
          <a:p>
            <a:pPr marL="0" indent="0" algn="ctr">
              <a:buNone/>
            </a:pPr>
            <a:r>
              <a:rPr lang="en-US" sz="1100" b="1" kern="0" spc="200" dirty="0">
                <a:solidFill>
                  <a:srgbClr val="6B7785"/>
                </a:solidFill>
                <a:latin typeface="Calibri" pitchFamily="34" charset="0"/>
                <a:ea typeface="Calibri" pitchFamily="34" charset="-122"/>
                <a:cs typeface="Calibri" pitchFamily="34" charset="-120"/>
              </a:rPr>
              <a:t>Goodman-Kruskal gamma</a:t>
            </a:r>
            <a:endParaRPr lang="en-US" sz="1100" dirty="0"/>
          </a:p>
        </p:txBody>
      </p:sp>
      <p:sp>
        <p:nvSpPr>
          <p:cNvPr id="6" name="Text 4"/>
          <p:cNvSpPr/>
          <p:nvPr/>
        </p:nvSpPr>
        <p:spPr>
          <a:xfrm>
            <a:off x="548640" y="2468880"/>
            <a:ext cx="3291840" cy="777240"/>
          </a:xfrm>
          <a:prstGeom prst="rect">
            <a:avLst/>
          </a:prstGeom>
          <a:noFill/>
          <a:ln/>
        </p:spPr>
        <p:txBody>
          <a:bodyPr wrap="square" lIns="0" tIns="0" rIns="0" bIns="0" rtlCol="0" anchor="ctr"/>
          <a:lstStyle/>
          <a:p>
            <a:pPr marL="0" indent="0" algn="ctr">
              <a:buNone/>
            </a:pPr>
            <a:r>
              <a:rPr lang="en-US" sz="5400" b="1" dirty="0">
                <a:solidFill>
                  <a:srgbClr val="C8584D"/>
                </a:solidFill>
                <a:latin typeface="Georgia" pitchFamily="34" charset="0"/>
                <a:ea typeface="Georgia" pitchFamily="34" charset="-122"/>
                <a:cs typeface="Georgia" pitchFamily="34" charset="-120"/>
              </a:rPr>
              <a:t>γ = 0.19</a:t>
            </a:r>
            <a:endParaRPr lang="en-US" sz="5400" dirty="0"/>
          </a:p>
        </p:txBody>
      </p:sp>
      <p:sp>
        <p:nvSpPr>
          <p:cNvPr id="7" name="Text 5"/>
          <p:cNvSpPr/>
          <p:nvPr/>
        </p:nvSpPr>
        <p:spPr>
          <a:xfrm>
            <a:off x="548640" y="3291840"/>
            <a:ext cx="3291840" cy="274320"/>
          </a:xfrm>
          <a:prstGeom prst="rect">
            <a:avLst/>
          </a:prstGeom>
          <a:noFill/>
          <a:ln/>
        </p:spPr>
        <p:txBody>
          <a:bodyPr wrap="square" lIns="0" tIns="0" rIns="0" bIns="0" rtlCol="0" anchor="ctr"/>
          <a:lstStyle/>
          <a:p>
            <a:pPr marL="0" indent="0" algn="ctr">
              <a:buNone/>
            </a:pPr>
            <a:r>
              <a:rPr lang="en-US" dirty="0">
                <a:solidFill>
                  <a:srgbClr val="446680"/>
                </a:solidFill>
                <a:latin typeface="Calibri" pitchFamily="34" charset="0"/>
                <a:ea typeface="Calibri" pitchFamily="34" charset="-122"/>
                <a:cs typeface="Calibri" pitchFamily="34" charset="-120"/>
              </a:rPr>
              <a:t>p = .006   ·   n = 324</a:t>
            </a:r>
            <a:endParaRPr lang="en-US" dirty="0"/>
          </a:p>
        </p:txBody>
      </p:sp>
      <p:sp>
        <p:nvSpPr>
          <p:cNvPr id="8" name="Shape 6"/>
          <p:cNvSpPr/>
          <p:nvPr/>
        </p:nvSpPr>
        <p:spPr>
          <a:xfrm>
            <a:off x="1691640" y="3749040"/>
            <a:ext cx="1005840" cy="0"/>
          </a:xfrm>
          <a:prstGeom prst="line">
            <a:avLst/>
          </a:prstGeom>
          <a:noFill/>
          <a:ln w="12700">
            <a:solidFill>
              <a:srgbClr val="446680"/>
            </a:solidFill>
            <a:prstDash val="solid"/>
          </a:ln>
        </p:spPr>
        <p:txBody>
          <a:bodyPr/>
          <a:lstStyle/>
          <a:p>
            <a:endParaRPr lang="en-US" sz="2400"/>
          </a:p>
        </p:txBody>
      </p:sp>
      <p:sp>
        <p:nvSpPr>
          <p:cNvPr id="9" name="Text 7"/>
          <p:cNvSpPr/>
          <p:nvPr/>
        </p:nvSpPr>
        <p:spPr>
          <a:xfrm>
            <a:off x="548640" y="3886200"/>
            <a:ext cx="3291840" cy="640080"/>
          </a:xfrm>
          <a:prstGeom prst="rect">
            <a:avLst/>
          </a:prstGeom>
          <a:noFill/>
          <a:ln/>
        </p:spPr>
        <p:txBody>
          <a:bodyPr wrap="square" lIns="0" tIns="0" rIns="0" bIns="0" rtlCol="0" anchor="ctr"/>
          <a:lstStyle/>
          <a:p>
            <a:pPr marL="0" indent="0" algn="ctr">
              <a:buNone/>
            </a:pPr>
            <a:r>
              <a:rPr lang="en-US" sz="1400" i="1" dirty="0">
                <a:solidFill>
                  <a:srgbClr val="6B7785"/>
                </a:solidFill>
                <a:latin typeface="Calibri" pitchFamily="34" charset="0"/>
                <a:ea typeface="Calibri" pitchFamily="34" charset="-122"/>
                <a:cs typeface="Calibri" pitchFamily="34" charset="-120"/>
              </a:rPr>
              <a:t>ocular severity scale 0–4</a:t>
            </a:r>
            <a:endParaRPr lang="en-US" sz="1400" dirty="0"/>
          </a:p>
          <a:p>
            <a:pPr marL="0" indent="0" algn="ctr">
              <a:buNone/>
            </a:pPr>
            <a:r>
              <a:rPr lang="en-US" sz="1400" i="1" dirty="0">
                <a:solidFill>
                  <a:srgbClr val="6B7785"/>
                </a:solidFill>
                <a:latin typeface="Calibri" pitchFamily="34" charset="0"/>
                <a:ea typeface="Calibri" pitchFamily="34" charset="-122"/>
                <a:cs typeface="Calibri" pitchFamily="34" charset="-120"/>
              </a:rPr>
              <a:t>headache severity scale 0–3</a:t>
            </a:r>
            <a:endParaRPr lang="en-US" sz="1400" dirty="0"/>
          </a:p>
        </p:txBody>
      </p:sp>
      <p:sp>
        <p:nvSpPr>
          <p:cNvPr id="10" name="Text 8"/>
          <p:cNvSpPr/>
          <p:nvPr/>
        </p:nvSpPr>
        <p:spPr>
          <a:xfrm>
            <a:off x="4114800" y="2011680"/>
            <a:ext cx="4572000" cy="320040"/>
          </a:xfrm>
          <a:prstGeom prst="rect">
            <a:avLst/>
          </a:prstGeom>
          <a:noFill/>
          <a:ln/>
        </p:spPr>
        <p:txBody>
          <a:bodyPr wrap="square" lIns="0" tIns="0" rIns="0" bIns="0" rtlCol="0" anchor="ctr"/>
          <a:lstStyle/>
          <a:p>
            <a:pPr marL="0" indent="0">
              <a:buNone/>
            </a:pPr>
            <a:r>
              <a:rPr lang="en-US" sz="2000" b="1" dirty="0">
                <a:solidFill>
                  <a:srgbClr val="0F2949"/>
                </a:solidFill>
                <a:latin typeface="Georgia" pitchFamily="34" charset="0"/>
                <a:ea typeface="Georgia" pitchFamily="34" charset="-122"/>
                <a:cs typeface="Georgia" pitchFamily="34" charset="-120"/>
              </a:rPr>
              <a:t>Both eyes show it</a:t>
            </a:r>
            <a:endParaRPr lang="en-US" sz="2000" dirty="0"/>
          </a:p>
        </p:txBody>
      </p:sp>
      <p:sp>
        <p:nvSpPr>
          <p:cNvPr id="11" name="Text 9"/>
          <p:cNvSpPr/>
          <p:nvPr/>
        </p:nvSpPr>
        <p:spPr>
          <a:xfrm>
            <a:off x="4114800" y="2423160"/>
            <a:ext cx="4572000" cy="1371600"/>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Gamma on composite ocular severity (max of OD or OS) by headache severity returns γ = 0.187, p = .006, 95% CI [0.06, 0.32]. Eye-specific tests agree: OD γ = 0.16, p = .018; OS γ = 0.20, p = .005. The magnitude is modest, the direction is consistent.</a:t>
            </a:r>
            <a:endParaRPr lang="en-US" sz="1600" dirty="0"/>
          </a:p>
        </p:txBody>
      </p:sp>
      <p:sp>
        <p:nvSpPr>
          <p:cNvPr id="12" name="Shape 10"/>
          <p:cNvSpPr/>
          <p:nvPr/>
        </p:nvSpPr>
        <p:spPr>
          <a:xfrm>
            <a:off x="4114800" y="3840480"/>
            <a:ext cx="457200" cy="0"/>
          </a:xfrm>
          <a:prstGeom prst="line">
            <a:avLst/>
          </a:prstGeom>
          <a:noFill/>
          <a:ln w="25400">
            <a:solidFill>
              <a:srgbClr val="C8584D"/>
            </a:solidFill>
            <a:prstDash val="solid"/>
          </a:ln>
        </p:spPr>
        <p:txBody>
          <a:bodyPr/>
          <a:lstStyle/>
          <a:p>
            <a:endParaRPr lang="en-US" sz="2400"/>
          </a:p>
        </p:txBody>
      </p:sp>
      <p:sp>
        <p:nvSpPr>
          <p:cNvPr id="13" name="Text 11"/>
          <p:cNvSpPr/>
          <p:nvPr/>
        </p:nvSpPr>
        <p:spPr>
          <a:xfrm>
            <a:off x="4114800" y="3977640"/>
            <a:ext cx="4572000" cy="457200"/>
          </a:xfrm>
          <a:prstGeom prst="rect">
            <a:avLst/>
          </a:prstGeom>
          <a:noFill/>
          <a:ln/>
        </p:spPr>
        <p:txBody>
          <a:bodyPr wrap="square" lIns="0" tIns="0" rIns="0" bIns="0" rtlCol="0" anchor="ctr"/>
          <a:lstStyle/>
          <a:p>
            <a:pPr marL="0" indent="0">
              <a:buNone/>
            </a:pPr>
            <a:r>
              <a:rPr lang="en-US" sz="1600" i="1" dirty="0">
                <a:solidFill>
                  <a:srgbClr val="446680"/>
                </a:solidFill>
                <a:latin typeface="Calibri" pitchFamily="34" charset="0"/>
                <a:ea typeface="Calibri" pitchFamily="34" charset="-122"/>
                <a:cs typeface="Calibri" pitchFamily="34" charset="-120"/>
              </a:rPr>
              <a:t>Worse eye findings come with worse headaches.</a:t>
            </a:r>
            <a:endParaRPr lang="en-US" sz="1600" dirty="0"/>
          </a:p>
        </p:txBody>
      </p:sp>
      <p:sp>
        <p:nvSpPr>
          <p:cNvPr id="14" name="Text 12"/>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19 / 28</a:t>
            </a:r>
            <a:endParaRPr lang="en-US"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8">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FINDING 3  ·  HEADACHE TYPE AND OCULAR PREDICTORS</a:t>
            </a:r>
            <a:endParaRPr lang="en-US" sz="14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Blurry vision more than doubles the odds of migraine</a:t>
            </a:r>
            <a:endParaRPr lang="en-US" sz="3600" dirty="0"/>
          </a:p>
        </p:txBody>
      </p:sp>
      <p:sp>
        <p:nvSpPr>
          <p:cNvPr id="4" name="Shape 2"/>
          <p:cNvSpPr/>
          <p:nvPr/>
        </p:nvSpPr>
        <p:spPr>
          <a:xfrm>
            <a:off x="548640" y="2011680"/>
            <a:ext cx="3657600" cy="2606040"/>
          </a:xfrm>
          <a:prstGeom prst="rect">
            <a:avLst/>
          </a:prstGeom>
          <a:solidFill>
            <a:srgbClr val="0F2949"/>
          </a:solidFill>
          <a:ln w="12700">
            <a:solidFill>
              <a:srgbClr val="0F2949"/>
            </a:solidFill>
            <a:prstDash val="solid"/>
          </a:ln>
        </p:spPr>
        <p:txBody>
          <a:bodyPr/>
          <a:lstStyle/>
          <a:p>
            <a:endParaRPr lang="en-US" sz="2400"/>
          </a:p>
        </p:txBody>
      </p:sp>
      <p:sp>
        <p:nvSpPr>
          <p:cNvPr id="5" name="Text 3"/>
          <p:cNvSpPr/>
          <p:nvPr/>
        </p:nvSpPr>
        <p:spPr>
          <a:xfrm>
            <a:off x="548640" y="2148840"/>
            <a:ext cx="3657600" cy="274320"/>
          </a:xfrm>
          <a:prstGeom prst="rect">
            <a:avLst/>
          </a:prstGeom>
          <a:noFill/>
          <a:ln/>
        </p:spPr>
        <p:txBody>
          <a:bodyPr wrap="square" lIns="0" tIns="0" rIns="0" bIns="0" rtlCol="0" anchor="ctr"/>
          <a:lstStyle/>
          <a:p>
            <a:pPr marL="0" indent="0" algn="ctr">
              <a:buNone/>
            </a:pPr>
            <a:r>
              <a:rPr lang="en-US" sz="1400" b="1" kern="0" spc="300" dirty="0">
                <a:solidFill>
                  <a:srgbClr val="B7C5D6"/>
                </a:solidFill>
                <a:latin typeface="Calibri" pitchFamily="34" charset="0"/>
                <a:ea typeface="Calibri" pitchFamily="34" charset="-122"/>
                <a:cs typeface="Calibri" pitchFamily="34" charset="-120"/>
              </a:rPr>
              <a:t>Migraine or aura</a:t>
            </a:r>
            <a:endParaRPr lang="en-US" sz="1400" dirty="0"/>
          </a:p>
        </p:txBody>
      </p:sp>
      <p:sp>
        <p:nvSpPr>
          <p:cNvPr id="6" name="Text 4"/>
          <p:cNvSpPr/>
          <p:nvPr/>
        </p:nvSpPr>
        <p:spPr>
          <a:xfrm>
            <a:off x="548640" y="2514600"/>
            <a:ext cx="3657600" cy="868680"/>
          </a:xfrm>
          <a:prstGeom prst="rect">
            <a:avLst/>
          </a:prstGeom>
          <a:noFill/>
          <a:ln/>
        </p:spPr>
        <p:txBody>
          <a:bodyPr wrap="square" lIns="0" tIns="0" rIns="0" bIns="0" rtlCol="0" anchor="ctr"/>
          <a:lstStyle/>
          <a:p>
            <a:pPr marL="0" indent="0" algn="ctr">
              <a:buNone/>
            </a:pPr>
            <a:r>
              <a:rPr lang="en-US" sz="6600" b="1" dirty="0">
                <a:solidFill>
                  <a:srgbClr val="FFFFFF"/>
                </a:solidFill>
                <a:latin typeface="Georgia" pitchFamily="34" charset="0"/>
                <a:ea typeface="Georgia" pitchFamily="34" charset="-122"/>
                <a:cs typeface="Georgia" pitchFamily="34" charset="-120"/>
              </a:rPr>
              <a:t>OR 2.13</a:t>
            </a:r>
            <a:endParaRPr lang="en-US" sz="6600" dirty="0"/>
          </a:p>
        </p:txBody>
      </p:sp>
      <p:sp>
        <p:nvSpPr>
          <p:cNvPr id="7" name="Text 5"/>
          <p:cNvSpPr/>
          <p:nvPr/>
        </p:nvSpPr>
        <p:spPr>
          <a:xfrm>
            <a:off x="548640" y="3429000"/>
            <a:ext cx="3657600" cy="320040"/>
          </a:xfrm>
          <a:prstGeom prst="rect">
            <a:avLst/>
          </a:prstGeom>
          <a:noFill/>
          <a:ln/>
        </p:spPr>
        <p:txBody>
          <a:bodyPr wrap="square" lIns="0" tIns="0" rIns="0" bIns="0" rtlCol="0" anchor="ctr"/>
          <a:lstStyle/>
          <a:p>
            <a:pPr marL="0" indent="0" algn="ctr">
              <a:buNone/>
            </a:pPr>
            <a:r>
              <a:rPr lang="en-US" sz="2000" dirty="0">
                <a:solidFill>
                  <a:srgbClr val="FFFFFF"/>
                </a:solidFill>
                <a:latin typeface="Calibri" pitchFamily="34" charset="0"/>
                <a:ea typeface="Calibri" pitchFamily="34" charset="-122"/>
                <a:cs typeface="Calibri" pitchFamily="34" charset="-120"/>
              </a:rPr>
              <a:t>95% CI [1.27, 3.58]</a:t>
            </a:r>
            <a:endParaRPr lang="en-US" sz="2000" dirty="0"/>
          </a:p>
        </p:txBody>
      </p:sp>
      <p:sp>
        <p:nvSpPr>
          <p:cNvPr id="8" name="Text 6"/>
          <p:cNvSpPr/>
          <p:nvPr/>
        </p:nvSpPr>
        <p:spPr>
          <a:xfrm>
            <a:off x="548640" y="3749040"/>
            <a:ext cx="3657600" cy="320040"/>
          </a:xfrm>
          <a:prstGeom prst="rect">
            <a:avLst/>
          </a:prstGeom>
          <a:noFill/>
          <a:ln/>
        </p:spPr>
        <p:txBody>
          <a:bodyPr wrap="square" lIns="0" tIns="0" rIns="0" bIns="0" rtlCol="0" anchor="ctr"/>
          <a:lstStyle/>
          <a:p>
            <a:pPr marL="0" indent="0" algn="ctr">
              <a:buNone/>
            </a:pPr>
            <a:r>
              <a:rPr lang="en-US" sz="2000" dirty="0">
                <a:solidFill>
                  <a:srgbClr val="B7C5D6"/>
                </a:solidFill>
                <a:latin typeface="Calibri" pitchFamily="34" charset="0"/>
                <a:ea typeface="Calibri" pitchFamily="34" charset="-122"/>
                <a:cs typeface="Calibri" pitchFamily="34" charset="-120"/>
              </a:rPr>
              <a:t>p = .003  ·  Holm p = .010</a:t>
            </a:r>
            <a:endParaRPr lang="en-US" sz="2000" dirty="0"/>
          </a:p>
        </p:txBody>
      </p:sp>
      <p:sp>
        <p:nvSpPr>
          <p:cNvPr id="9" name="Text 7"/>
          <p:cNvSpPr/>
          <p:nvPr/>
        </p:nvSpPr>
        <p:spPr>
          <a:xfrm>
            <a:off x="548640" y="4160520"/>
            <a:ext cx="3657600" cy="274320"/>
          </a:xfrm>
          <a:prstGeom prst="rect">
            <a:avLst/>
          </a:prstGeom>
          <a:noFill/>
          <a:ln/>
        </p:spPr>
        <p:txBody>
          <a:bodyPr wrap="square" lIns="0" tIns="0" rIns="0" bIns="0" rtlCol="0" anchor="ctr"/>
          <a:lstStyle/>
          <a:p>
            <a:pPr marL="0" indent="0" algn="ctr">
              <a:buNone/>
            </a:pPr>
            <a:r>
              <a:rPr lang="en-US" sz="1100" i="1" dirty="0">
                <a:solidFill>
                  <a:srgbClr val="8FA1B5"/>
                </a:solidFill>
                <a:latin typeface="Calibri" pitchFamily="34" charset="0"/>
                <a:ea typeface="Calibri" pitchFamily="34" charset="-122"/>
                <a:cs typeface="Calibri" pitchFamily="34" charset="-120"/>
              </a:rPr>
              <a:t>Multinomial logistic regression</a:t>
            </a:r>
            <a:endParaRPr lang="en-US" sz="1100" dirty="0"/>
          </a:p>
        </p:txBody>
      </p:sp>
      <p:sp>
        <p:nvSpPr>
          <p:cNvPr id="10" name="Text 8"/>
          <p:cNvSpPr/>
          <p:nvPr/>
        </p:nvSpPr>
        <p:spPr>
          <a:xfrm>
            <a:off x="4480560" y="2011680"/>
            <a:ext cx="4114800" cy="320040"/>
          </a:xfrm>
          <a:prstGeom prst="rect">
            <a:avLst/>
          </a:prstGeom>
          <a:noFill/>
          <a:ln/>
        </p:spPr>
        <p:txBody>
          <a:bodyPr wrap="square" lIns="0" tIns="0" rIns="0" bIns="0" rtlCol="0" anchor="ctr"/>
          <a:lstStyle/>
          <a:p>
            <a:pPr marL="0" indent="0">
              <a:buNone/>
            </a:pPr>
            <a:endParaRPr lang="en-US" sz="2000" dirty="0"/>
          </a:p>
        </p:txBody>
      </p:sp>
      <p:sp>
        <p:nvSpPr>
          <p:cNvPr id="11" name="Text 9"/>
          <p:cNvSpPr/>
          <p:nvPr/>
        </p:nvSpPr>
        <p:spPr>
          <a:xfrm>
            <a:off x="4480560" y="2423160"/>
            <a:ext cx="4114800" cy="1188720"/>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Patients reporting blurry vision were over twice as likely to have a migraine diagnosis as patients who didn't, controlling for OSD symptoms, slit-lamp findings, and ocular severity.</a:t>
            </a:r>
            <a:endParaRPr lang="en-US" sz="1600" dirty="0"/>
          </a:p>
        </p:txBody>
      </p:sp>
      <p:sp>
        <p:nvSpPr>
          <p:cNvPr id="12" name="Text 10"/>
          <p:cNvSpPr/>
          <p:nvPr/>
        </p:nvSpPr>
        <p:spPr>
          <a:xfrm>
            <a:off x="4480560" y="3611880"/>
            <a:ext cx="4114800" cy="777240"/>
          </a:xfrm>
          <a:prstGeom prst="rect">
            <a:avLst/>
          </a:prstGeom>
          <a:noFill/>
          <a:ln/>
        </p:spPr>
        <p:txBody>
          <a:bodyPr wrap="square" lIns="0" tIns="0" rIns="0" bIns="0" rtlCol="0" anchor="ctr"/>
          <a:lstStyle/>
          <a:p>
            <a:pPr marL="0" indent="0">
              <a:buNone/>
            </a:pPr>
            <a:r>
              <a:rPr lang="en-US" sz="1400" i="1" dirty="0">
                <a:solidFill>
                  <a:srgbClr val="446680"/>
                </a:solidFill>
                <a:latin typeface="Calibri" pitchFamily="34" charset="0"/>
                <a:ea typeface="Calibri" pitchFamily="34" charset="-122"/>
                <a:cs typeface="Calibri" pitchFamily="34" charset="-120"/>
              </a:rPr>
              <a:t>The association is specific to migraine. Multinomial LRT for the full model: p = .018.</a:t>
            </a:r>
            <a:endParaRPr lang="en-US" sz="1400" dirty="0"/>
          </a:p>
        </p:txBody>
      </p:sp>
      <p:sp>
        <p:nvSpPr>
          <p:cNvPr id="13" name="Text 11"/>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20 / 28</a:t>
            </a:r>
            <a:endParaRPr lang="en-US" sz="10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6">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680960" cy="274320"/>
          </a:xfrm>
          <a:prstGeom prst="rect">
            <a:avLst/>
          </a:prstGeom>
          <a:noFill/>
          <a:ln/>
        </p:spPr>
        <p:txBody>
          <a:bodyPr wrap="square" lIns="0" tIns="0" rIns="0" bIns="0" rtlCol="0" anchor="ctr"/>
          <a:lstStyle/>
          <a:p>
            <a:pPr marL="0" indent="0">
              <a:buNone/>
            </a:pPr>
            <a:r>
              <a:rPr lang="en-US" sz="1200" b="1" kern="0" spc="400" dirty="0">
                <a:solidFill>
                  <a:srgbClr val="C8584D"/>
                </a:solidFill>
                <a:latin typeface="Calibri" pitchFamily="34" charset="0"/>
                <a:ea typeface="Calibri" pitchFamily="34" charset="-122"/>
                <a:cs typeface="Calibri" pitchFamily="34" charset="-120"/>
              </a:rPr>
              <a:t>FINDING 4  ·  OCULAR SURFACE DISEASE AND HEADACHE LOCATION</a:t>
            </a:r>
            <a:endParaRPr lang="en-US" sz="1200" dirty="0"/>
          </a:p>
        </p:txBody>
      </p:sp>
      <p:sp>
        <p:nvSpPr>
          <p:cNvPr id="3" name="Text 1"/>
          <p:cNvSpPr/>
          <p:nvPr/>
        </p:nvSpPr>
        <p:spPr>
          <a:xfrm>
            <a:off x="548640" y="777240"/>
            <a:ext cx="8641080" cy="1097280"/>
          </a:xfrm>
          <a:prstGeom prst="rect">
            <a:avLst/>
          </a:prstGeom>
          <a:noFill/>
          <a:ln/>
        </p:spPr>
        <p:txBody>
          <a:bodyPr wrap="square" lIns="0" tIns="0" rIns="0" bIns="0" rtlCol="0" anchor="b"/>
          <a:lstStyle/>
          <a:p>
            <a:pPr marL="0" indent="0">
              <a:buNone/>
            </a:pPr>
            <a:r>
              <a:rPr lang="en-US" sz="3200" dirty="0">
                <a:solidFill>
                  <a:srgbClr val="0F2949"/>
                </a:solidFill>
                <a:latin typeface="Georgia" pitchFamily="34" charset="0"/>
                <a:ea typeface="Georgia" pitchFamily="34" charset="-122"/>
                <a:cs typeface="Georgia" pitchFamily="34" charset="-120"/>
              </a:rPr>
              <a:t>Ocular surface symptoms predict frontal-only headache</a:t>
            </a:r>
            <a:endParaRPr lang="en-US" sz="3200" dirty="0"/>
          </a:p>
        </p:txBody>
      </p:sp>
      <p:sp>
        <p:nvSpPr>
          <p:cNvPr id="4" name="Shape 2"/>
          <p:cNvSpPr/>
          <p:nvPr/>
        </p:nvSpPr>
        <p:spPr>
          <a:xfrm>
            <a:off x="548640" y="2011680"/>
            <a:ext cx="3840480" cy="2606040"/>
          </a:xfrm>
          <a:prstGeom prst="rect">
            <a:avLst/>
          </a:prstGeom>
          <a:solidFill>
            <a:srgbClr val="0F2949"/>
          </a:solidFill>
          <a:ln w="12700">
            <a:solidFill>
              <a:srgbClr val="0F2949"/>
            </a:solidFill>
            <a:prstDash val="solid"/>
          </a:ln>
        </p:spPr>
        <p:txBody>
          <a:bodyPr/>
          <a:lstStyle/>
          <a:p>
            <a:endParaRPr lang="en-US" sz="2000"/>
          </a:p>
        </p:txBody>
      </p:sp>
      <p:sp>
        <p:nvSpPr>
          <p:cNvPr id="5" name="Text 3"/>
          <p:cNvSpPr/>
          <p:nvPr/>
        </p:nvSpPr>
        <p:spPr>
          <a:xfrm>
            <a:off x="548640" y="2148840"/>
            <a:ext cx="3840480" cy="274320"/>
          </a:xfrm>
          <a:prstGeom prst="rect">
            <a:avLst/>
          </a:prstGeom>
          <a:noFill/>
          <a:ln/>
        </p:spPr>
        <p:txBody>
          <a:bodyPr wrap="square" lIns="0" tIns="0" rIns="0" bIns="0" rtlCol="0" anchor="ctr"/>
          <a:lstStyle/>
          <a:p>
            <a:pPr marL="0" indent="0" algn="ctr">
              <a:buNone/>
            </a:pPr>
            <a:r>
              <a:rPr lang="en-US" sz="1200" b="1" kern="0" spc="300" dirty="0">
                <a:solidFill>
                  <a:srgbClr val="B7C5D6"/>
                </a:solidFill>
                <a:latin typeface="Calibri" pitchFamily="34" charset="0"/>
                <a:ea typeface="Calibri" pitchFamily="34" charset="-122"/>
                <a:cs typeface="Calibri" pitchFamily="34" charset="-120"/>
              </a:rPr>
              <a:t>Frontal-only headache</a:t>
            </a:r>
            <a:endParaRPr lang="en-US" sz="1200" dirty="0"/>
          </a:p>
        </p:txBody>
      </p:sp>
      <p:sp>
        <p:nvSpPr>
          <p:cNvPr id="6" name="Text 4"/>
          <p:cNvSpPr/>
          <p:nvPr/>
        </p:nvSpPr>
        <p:spPr>
          <a:xfrm>
            <a:off x="548640" y="2514600"/>
            <a:ext cx="3840480" cy="868680"/>
          </a:xfrm>
          <a:prstGeom prst="rect">
            <a:avLst/>
          </a:prstGeom>
          <a:noFill/>
          <a:ln/>
        </p:spPr>
        <p:txBody>
          <a:bodyPr wrap="square" lIns="0" tIns="0" rIns="0" bIns="0" rtlCol="0" anchor="ctr"/>
          <a:lstStyle/>
          <a:p>
            <a:pPr marL="0" indent="0" algn="ctr">
              <a:buNone/>
            </a:pPr>
            <a:r>
              <a:rPr lang="en-US" sz="6000" b="1" dirty="0">
                <a:solidFill>
                  <a:srgbClr val="FFFFFF"/>
                </a:solidFill>
                <a:latin typeface="Georgia" pitchFamily="34" charset="0"/>
                <a:ea typeface="Georgia" pitchFamily="34" charset="-122"/>
                <a:cs typeface="Georgia" pitchFamily="34" charset="-120"/>
              </a:rPr>
              <a:t>OR 3.64</a:t>
            </a:r>
            <a:endParaRPr lang="en-US" sz="6000" dirty="0"/>
          </a:p>
        </p:txBody>
      </p:sp>
      <p:sp>
        <p:nvSpPr>
          <p:cNvPr id="7" name="Text 5"/>
          <p:cNvSpPr/>
          <p:nvPr/>
        </p:nvSpPr>
        <p:spPr>
          <a:xfrm>
            <a:off x="548640" y="3429000"/>
            <a:ext cx="3840480" cy="320040"/>
          </a:xfrm>
          <a:prstGeom prst="rect">
            <a:avLst/>
          </a:prstGeom>
          <a:noFill/>
          <a:ln/>
        </p:spPr>
        <p:txBody>
          <a:bodyPr wrap="square" lIns="0" tIns="0" rIns="0" bIns="0" rtlCol="0" anchor="ctr"/>
          <a:lstStyle/>
          <a:p>
            <a:pPr marL="0" indent="0" algn="ctr">
              <a:buNone/>
            </a:pPr>
            <a:r>
              <a:rPr lang="en-US" dirty="0">
                <a:solidFill>
                  <a:srgbClr val="FFFFFF"/>
                </a:solidFill>
                <a:latin typeface="Calibri" pitchFamily="34" charset="0"/>
                <a:ea typeface="Calibri" pitchFamily="34" charset="-122"/>
                <a:cs typeface="Calibri" pitchFamily="34" charset="-120"/>
              </a:rPr>
              <a:t>95% CI [1.56, 8.77]</a:t>
            </a:r>
            <a:endParaRPr lang="en-US" dirty="0"/>
          </a:p>
        </p:txBody>
      </p:sp>
      <p:sp>
        <p:nvSpPr>
          <p:cNvPr id="8" name="Text 6"/>
          <p:cNvSpPr/>
          <p:nvPr/>
        </p:nvSpPr>
        <p:spPr>
          <a:xfrm>
            <a:off x="548640" y="3749040"/>
            <a:ext cx="3840480" cy="320040"/>
          </a:xfrm>
          <a:prstGeom prst="rect">
            <a:avLst/>
          </a:prstGeom>
          <a:noFill/>
          <a:ln/>
        </p:spPr>
        <p:txBody>
          <a:bodyPr wrap="square" lIns="0" tIns="0" rIns="0" bIns="0" rtlCol="0" anchor="ctr"/>
          <a:lstStyle/>
          <a:p>
            <a:pPr marL="0" indent="0" algn="ctr">
              <a:buNone/>
            </a:pPr>
            <a:r>
              <a:rPr lang="en-US" dirty="0">
                <a:solidFill>
                  <a:srgbClr val="B7C5D6"/>
                </a:solidFill>
                <a:latin typeface="Calibri" pitchFamily="34" charset="0"/>
                <a:ea typeface="Calibri" pitchFamily="34" charset="-122"/>
                <a:cs typeface="Calibri" pitchFamily="34" charset="-120"/>
              </a:rPr>
              <a:t>p = .001  ·  Holm p = .003</a:t>
            </a:r>
            <a:endParaRPr lang="en-US" dirty="0"/>
          </a:p>
        </p:txBody>
      </p:sp>
      <p:sp>
        <p:nvSpPr>
          <p:cNvPr id="9" name="Text 7"/>
          <p:cNvSpPr/>
          <p:nvPr/>
        </p:nvSpPr>
        <p:spPr>
          <a:xfrm>
            <a:off x="548640" y="4160520"/>
            <a:ext cx="3840480" cy="274320"/>
          </a:xfrm>
          <a:prstGeom prst="rect">
            <a:avLst/>
          </a:prstGeom>
          <a:noFill/>
          <a:ln/>
        </p:spPr>
        <p:txBody>
          <a:bodyPr wrap="square" lIns="0" tIns="0" rIns="0" bIns="0" rtlCol="0" anchor="ctr"/>
          <a:lstStyle/>
          <a:p>
            <a:pPr marL="0" indent="0" algn="ctr">
              <a:buNone/>
            </a:pPr>
            <a:r>
              <a:rPr lang="en-US" sz="1050" i="1" dirty="0">
                <a:solidFill>
                  <a:srgbClr val="8FA1B5"/>
                </a:solidFill>
                <a:latin typeface="Calibri" pitchFamily="34" charset="0"/>
                <a:ea typeface="Calibri" pitchFamily="34" charset="-122"/>
                <a:cs typeface="Calibri" pitchFamily="34" charset="-120"/>
              </a:rPr>
              <a:t>Logistic regression  ·  binary frontal vs. non-frontal</a:t>
            </a:r>
            <a:endParaRPr lang="en-US" sz="1050" dirty="0"/>
          </a:p>
        </p:txBody>
      </p:sp>
      <p:sp>
        <p:nvSpPr>
          <p:cNvPr id="10" name="Text 8"/>
          <p:cNvSpPr/>
          <p:nvPr/>
        </p:nvSpPr>
        <p:spPr>
          <a:xfrm>
            <a:off x="4480560" y="2011680"/>
            <a:ext cx="4320540" cy="320040"/>
          </a:xfrm>
          <a:prstGeom prst="rect">
            <a:avLst/>
          </a:prstGeom>
          <a:noFill/>
          <a:ln/>
        </p:spPr>
        <p:txBody>
          <a:bodyPr wrap="square" lIns="0" tIns="0" rIns="0" bIns="0" rtlCol="0" anchor="ctr"/>
          <a:lstStyle/>
          <a:p>
            <a:pPr marL="0" indent="0">
              <a:buNone/>
            </a:pPr>
            <a:endParaRPr lang="en-US" dirty="0"/>
          </a:p>
        </p:txBody>
      </p:sp>
      <p:sp>
        <p:nvSpPr>
          <p:cNvPr id="11" name="Text 9"/>
          <p:cNvSpPr/>
          <p:nvPr/>
        </p:nvSpPr>
        <p:spPr>
          <a:xfrm>
            <a:off x="4480560" y="1965960"/>
            <a:ext cx="4320540" cy="1645920"/>
          </a:xfrm>
          <a:prstGeom prst="rect">
            <a:avLst/>
          </a:prstGeom>
          <a:noFill/>
          <a:ln/>
        </p:spPr>
        <p:txBody>
          <a:bodyPr wrap="square" lIns="0" tIns="0" rIns="0" bIns="0" rtlCol="0" anchor="ctr"/>
          <a:lstStyle/>
          <a:p>
            <a:pPr marL="0" indent="0">
              <a:buNone/>
            </a:pPr>
            <a:r>
              <a:rPr lang="en-US" dirty="0">
                <a:solidFill>
                  <a:srgbClr val="1A2238"/>
                </a:solidFill>
                <a:latin typeface="Calibri" pitchFamily="34" charset="0"/>
                <a:ea typeface="Calibri" pitchFamily="34" charset="-122"/>
                <a:cs typeface="Calibri" pitchFamily="34" charset="-120"/>
              </a:rPr>
              <a:t>Patients reporting ocular surface disease symptoms were 3.6 times more likely to localize their headaches to the front of the head than to other locations. The location prediction tracks the anatomy.</a:t>
            </a:r>
            <a:endParaRPr lang="en-US" dirty="0"/>
          </a:p>
        </p:txBody>
      </p:sp>
      <p:sp>
        <p:nvSpPr>
          <p:cNvPr id="12" name="Text 10"/>
          <p:cNvSpPr/>
          <p:nvPr/>
        </p:nvSpPr>
        <p:spPr>
          <a:xfrm>
            <a:off x="4480560" y="3611880"/>
            <a:ext cx="4320540" cy="1005840"/>
          </a:xfrm>
          <a:prstGeom prst="rect">
            <a:avLst/>
          </a:prstGeom>
          <a:noFill/>
          <a:ln/>
        </p:spPr>
        <p:txBody>
          <a:bodyPr wrap="square" lIns="0" tIns="0" rIns="0" bIns="0" rtlCol="0" anchor="ctr"/>
          <a:lstStyle/>
          <a:p>
            <a:pPr marL="0" indent="0">
              <a:buNone/>
            </a:pPr>
            <a:r>
              <a:rPr lang="en-US" sz="1400" i="1" dirty="0">
                <a:solidFill>
                  <a:srgbClr val="446680"/>
                </a:solidFill>
                <a:latin typeface="Calibri" pitchFamily="34" charset="0"/>
                <a:ea typeface="Calibri" pitchFamily="34" charset="-122"/>
                <a:cs typeface="Calibri" pitchFamily="34" charset="-120"/>
              </a:rPr>
              <a:t>Ocular surface afferents enter via V1 and converge with frontal scalp signals at the trigeminal nucleus caudalis. The CI is wide; magnitude needs prospective confirmation.</a:t>
            </a:r>
            <a:endParaRPr lang="en-US" sz="1400" dirty="0"/>
          </a:p>
        </p:txBody>
      </p:sp>
      <p:sp>
        <p:nvSpPr>
          <p:cNvPr id="13" name="Text 11"/>
          <p:cNvSpPr/>
          <p:nvPr/>
        </p:nvSpPr>
        <p:spPr>
          <a:xfrm>
            <a:off x="8229600" y="4777740"/>
            <a:ext cx="672084" cy="228600"/>
          </a:xfrm>
          <a:prstGeom prst="rect">
            <a:avLst/>
          </a:prstGeom>
          <a:noFill/>
          <a:ln/>
        </p:spPr>
        <p:txBody>
          <a:bodyPr wrap="square" lIns="0" tIns="0" rIns="0" bIns="0" rtlCol="0" anchor="ctr"/>
          <a:lstStyle/>
          <a:p>
            <a:pPr marL="0" indent="0" algn="r">
              <a:buNone/>
            </a:pPr>
            <a:r>
              <a:rPr lang="en-US" sz="1000" dirty="0">
                <a:solidFill>
                  <a:srgbClr val="6B7785"/>
                </a:solidFill>
                <a:latin typeface="Calibri" pitchFamily="34" charset="0"/>
                <a:ea typeface="Calibri" pitchFamily="34" charset="-122"/>
                <a:cs typeface="Calibri" pitchFamily="34" charset="-120"/>
              </a:rPr>
              <a:t>21 / 28</a:t>
            </a:r>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1 (Dry eye finding)">
    <p:bg>
      <p:bgPr>
        <a:solidFill>
          <a:srgbClr val="F5EFE6"/>
        </a:solidFill>
        <a:effectLst/>
      </p:bgPr>
    </p:bg>
    <p:spTree>
      <p:nvGrpSpPr>
        <p:cNvPr id="1" name=""/>
        <p:cNvGrpSpPr/>
        <p:nvPr/>
      </p:nvGrpSpPr>
      <p:grpSpPr>
        <a:xfrm>
          <a:off x="0" y="0"/>
          <a:ext cx="0" cy="0"/>
          <a:chOff x="0" y="0"/>
          <a:chExt cx="0" cy="0"/>
        </a:xfrm>
      </p:grpSpPr>
      <p:sp>
        <p:nvSpPr>
          <p:cNvPr id="20" name="Reading Header"/>
          <p:cNvSpPr/>
          <p:nvPr/>
        </p:nvSpPr>
        <p:spPr>
          <a:xfrm>
            <a:off x="4114800" y="1800225"/>
            <a:ext cx="4572000" cy="320040"/>
          </a:xfrm>
          <a:prstGeom prst="rect">
            <a:avLst/>
          </a:prstGeom>
          <a:noFill/>
          <a:ln/>
        </p:spPr>
        <p:txBody>
          <a:bodyPr wrap="square" lIns="0" tIns="0" rIns="0" bIns="0" rtlCol="0" anchor="ctr"/>
          <a:lstStyle/>
          <a:p>
            <a:pPr marL="0" indent="0">
              <a:buNone/>
            </a:pPr>
            <a:r>
              <a:rPr lang="en-US" sz="2000" b="1" dirty="0">
                <a:solidFill>
                  <a:srgbClr val="0F2949"/>
                </a:solidFill>
                <a:latin typeface="Georgia" pitchFamily="34" charset="0"/>
                <a:ea typeface="Georgia" pitchFamily="34" charset="-122"/>
                <a:cs typeface="Georgia" pitchFamily="34" charset="-120"/>
              </a:rPr>
              <a:t>What the test shows</a:t>
            </a:r>
            <a:endParaRPr lang="en-US" sz="2000" dirty="0"/>
          </a:p>
        </p:txBody>
      </p:sp>
      <p:sp>
        <p:nvSpPr>
          <p:cNvPr id="21" name="Reading Main"/>
          <p:cNvSpPr/>
          <p:nvPr/>
        </p:nvSpPr>
        <p:spPr>
          <a:xfrm>
            <a:off x="4114800" y="2185988"/>
            <a:ext cx="4572000" cy="1674495"/>
          </a:xfrm>
          <a:prstGeom prst="rect">
            <a:avLst/>
          </a:prstGeom>
          <a:noFill/>
          <a:ln/>
        </p:spPr>
        <p:txBody>
          <a:bodyPr wrap="square" lIns="0" tIns="0" rIns="0" bIns="0" rtlCol="0" anchor="ctr"/>
          <a:lstStyle/>
          <a:p>
            <a:r>
              <a:rPr lang="en-US" sz="1600" dirty="0">
                <a:solidFill>
                  <a:srgbClr val="1A2238"/>
                </a:solidFill>
                <a:latin typeface="Calibri" pitchFamily="34" charset="0"/>
                <a:ea typeface="Calibri" pitchFamily="34" charset="-122"/>
                <a:cs typeface="Calibri" pitchFamily="34" charset="-120"/>
              </a:rPr>
              <a:t>Tested in females aged 60+ (n = 124). Patients with conjunctival staining tended to have higher headache severity than those without. Two cells have expected counts under 5, so the likelihood-ratio chi-square (p = .029) is the more reliable read.</a:t>
            </a:r>
          </a:p>
        </p:txBody>
      </p:sp>
      <p:sp>
        <p:nvSpPr>
          <p:cNvPr id="22" name="Reading Divider"/>
          <p:cNvSpPr/>
          <p:nvPr/>
        </p:nvSpPr>
        <p:spPr>
          <a:xfrm>
            <a:off x="4114800" y="3840480"/>
            <a:ext cx="457200" cy="0"/>
          </a:xfrm>
          <a:prstGeom prst="line">
            <a:avLst/>
          </a:prstGeom>
          <a:noFill/>
          <a:ln w="25400">
            <a:solidFill>
              <a:srgbClr val="C8584D"/>
            </a:solidFill>
            <a:prstDash val="solid"/>
          </a:ln>
        </p:spPr>
        <p:txBody>
          <a:bodyPr/>
          <a:lstStyle/>
          <a:p>
            <a:endParaRPr lang="en-US" sz="2400"/>
          </a:p>
        </p:txBody>
      </p:sp>
      <p:sp>
        <p:nvSpPr>
          <p:cNvPr id="23" name="Reading Italic"/>
          <p:cNvSpPr/>
          <p:nvPr/>
        </p:nvSpPr>
        <p:spPr>
          <a:xfrm>
            <a:off x="4114800" y="3977640"/>
            <a:ext cx="4572000" cy="457200"/>
          </a:xfrm>
          <a:prstGeom prst="rect">
            <a:avLst/>
          </a:prstGeom>
          <a:noFill/>
          <a:ln/>
        </p:spPr>
        <p:txBody>
          <a:bodyPr wrap="square" lIns="0" tIns="0" rIns="0" bIns="0" rtlCol="0" anchor="ctr"/>
          <a:lstStyle/>
          <a:p>
            <a:pPr marL="0" indent="0">
              <a:buNone/>
            </a:pPr>
            <a:r>
              <a:rPr lang="en-US" sz="1600" i="1" dirty="0">
                <a:solidFill>
                  <a:srgbClr val="446680"/>
                </a:solidFill>
                <a:latin typeface="Calibri" pitchFamily="34" charset="0"/>
                <a:ea typeface="Calibri" pitchFamily="34" charset="-122"/>
                <a:cs typeface="Calibri" pitchFamily="34" charset="-120"/>
              </a:rPr>
              <a:t>Older women with dry eye showed more severe headaches.</a:t>
            </a:r>
            <a:endParaRPr lang="en-US" sz="1600" dirty="0"/>
          </a:p>
        </p:txBody>
      </p:sp>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FINDING 5  ·  DRY EYE IN WOMEN 60+</a:t>
            </a:r>
            <a:endParaRPr lang="en-US" sz="1400" dirty="0"/>
          </a:p>
        </p:txBody>
      </p:sp>
      <p:sp>
        <p:nvSpPr>
          <p:cNvPr id="3" name="Text 1"/>
          <p:cNvSpPr/>
          <p:nvPr/>
        </p:nvSpPr>
        <p:spPr>
          <a:xfrm>
            <a:off x="548640" y="422910"/>
            <a:ext cx="8229600" cy="1097280"/>
          </a:xfrm>
          <a:prstGeom prst="rect">
            <a:avLst/>
          </a:prstGeom>
          <a:noFill/>
          <a:ln/>
        </p:spPr>
        <p:txBody>
          <a:bodyPr wrap="square" lIns="0" tIns="0" rIns="0" bIns="0" rtlCol="0" anchor="b"/>
          <a:lstStyle/>
          <a:p>
            <a:pPr marL="0" indent="0">
              <a:buNone/>
            </a:pPr>
            <a:r>
              <a:rPr lang="en-US" sz="2800" dirty="0">
                <a:solidFill>
                  <a:srgbClr val="0F2949"/>
                </a:solidFill>
                <a:latin typeface="Georgia" pitchFamily="34" charset="0"/>
                <a:ea typeface="Georgia" pitchFamily="34" charset="-122"/>
                <a:cs typeface="Georgia" pitchFamily="34" charset="-120"/>
              </a:rPr>
              <a:t>Conjunctival staining tracks headache severity</a:t>
            </a:r>
            <a:endParaRPr lang="en-US" sz="2800" dirty="0"/>
          </a:p>
        </p:txBody>
      </p:sp>
      <p:sp>
        <p:nvSpPr>
          <p:cNvPr id="4" name="Shape 2"/>
          <p:cNvSpPr/>
          <p:nvPr/>
        </p:nvSpPr>
        <p:spPr>
          <a:xfrm>
            <a:off x="548640" y="2011680"/>
            <a:ext cx="3108960" cy="246888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400"/>
          </a:p>
        </p:txBody>
      </p:sp>
      <p:sp>
        <p:nvSpPr>
          <p:cNvPr id="5" name="Text 3"/>
          <p:cNvSpPr/>
          <p:nvPr/>
        </p:nvSpPr>
        <p:spPr>
          <a:xfrm>
            <a:off x="548640" y="2240280"/>
            <a:ext cx="3108960" cy="914400"/>
          </a:xfrm>
          <a:prstGeom prst="rect">
            <a:avLst/>
          </a:prstGeom>
          <a:noFill/>
          <a:ln/>
        </p:spPr>
        <p:txBody>
          <a:bodyPr wrap="square" lIns="0" tIns="0" rIns="0" bIns="0" rtlCol="0" anchor="ctr"/>
          <a:lstStyle/>
          <a:p>
            <a:pPr marL="0" indent="0" algn="ctr">
              <a:buNone/>
            </a:pPr>
            <a:r>
              <a:rPr lang="en-US" sz="5400" b="1" dirty="0">
                <a:solidFill>
                  <a:srgbClr val="C8584D"/>
                </a:solidFill>
                <a:latin typeface="Georgia" pitchFamily="34" charset="0"/>
                <a:ea typeface="Georgia" pitchFamily="34" charset="-122"/>
                <a:cs typeface="Georgia" pitchFamily="34" charset="-120"/>
              </a:rPr>
              <a:t>p = .026</a:t>
            </a:r>
            <a:endParaRPr lang="en-US" sz="5400" dirty="0"/>
          </a:p>
        </p:txBody>
      </p:sp>
      <p:sp>
        <p:nvSpPr>
          <p:cNvPr id="6" name="Text 4"/>
          <p:cNvSpPr/>
          <p:nvPr/>
        </p:nvSpPr>
        <p:spPr>
          <a:xfrm>
            <a:off x="548640" y="3200400"/>
            <a:ext cx="3108960" cy="548640"/>
          </a:xfrm>
          <a:prstGeom prst="rect">
            <a:avLst/>
          </a:prstGeom>
          <a:noFill/>
          <a:ln/>
        </p:spPr>
        <p:txBody>
          <a:bodyPr wrap="square" lIns="0" tIns="0" rIns="0" bIns="0" rtlCol="0" anchor="ctr"/>
          <a:lstStyle/>
          <a:p>
            <a:pPr marL="0" indent="0" algn="ctr">
              <a:buNone/>
            </a:pPr>
            <a:r>
              <a:rPr lang="en-US" sz="1600" dirty="0">
                <a:solidFill>
                  <a:srgbClr val="1A2238"/>
                </a:solidFill>
                <a:latin typeface="Calibri" pitchFamily="34" charset="0"/>
                <a:ea typeface="Calibri" pitchFamily="34" charset="-122"/>
                <a:cs typeface="Calibri" pitchFamily="34" charset="-120"/>
              </a:rPr>
              <a:t>conjunctival staining (either eye)  ×  headache severity</a:t>
            </a:r>
            <a:endParaRPr lang="en-US" sz="1600" dirty="0"/>
          </a:p>
          <a:p>
            <a:pPr marL="0" indent="0" algn="ctr">
              <a:buNone/>
            </a:pPr>
            <a:r>
              <a:rPr lang="en-US" sz="1600" dirty="0">
                <a:solidFill>
                  <a:srgbClr val="1A2238"/>
                </a:solidFill>
                <a:latin typeface="Calibri" pitchFamily="34" charset="0"/>
                <a:ea typeface="Calibri" pitchFamily="34" charset="-122"/>
                <a:cs typeface="Calibri" pitchFamily="34" charset="-120"/>
              </a:rPr>
              <a:t>Pearson χ²(6) = 14.38  ·  n = 124</a:t>
            </a:r>
            <a:endParaRPr lang="en-US" sz="1600" dirty="0"/>
          </a:p>
        </p:txBody>
      </p:sp>
      <p:sp>
        <p:nvSpPr>
          <p:cNvPr id="7" name="Text 5"/>
          <p:cNvSpPr/>
          <p:nvPr/>
        </p:nvSpPr>
        <p:spPr>
          <a:xfrm>
            <a:off x="548640" y="3840480"/>
            <a:ext cx="3108960" cy="548640"/>
          </a:xfrm>
          <a:prstGeom prst="rect">
            <a:avLst/>
          </a:prstGeom>
          <a:noFill/>
          <a:ln/>
        </p:spPr>
        <p:txBody>
          <a:bodyPr wrap="square" lIns="0" tIns="0" rIns="0" bIns="0" rtlCol="0" anchor="ctr"/>
          <a:lstStyle/>
          <a:p>
            <a:pPr marL="0" indent="0" algn="ctr">
              <a:buNone/>
            </a:pPr>
            <a:r>
              <a:rPr lang="en-US" sz="1100" i="1" dirty="0">
                <a:solidFill>
                  <a:srgbClr val="6B7785"/>
                </a:solidFill>
                <a:latin typeface="Calibri" pitchFamily="34" charset="0"/>
                <a:ea typeface="Calibri" pitchFamily="34" charset="-122"/>
                <a:cs typeface="Calibri" pitchFamily="34" charset="-120"/>
              </a:rPr>
              <a:t>Right eye p = .010  ·  Left eye p = .004</a:t>
            </a:r>
            <a:endParaRPr lang="en-US" sz="1100" dirty="0"/>
          </a:p>
          <a:p>
            <a:pPr marL="0" indent="0" algn="ctr">
              <a:buNone/>
            </a:pPr>
            <a:r>
              <a:rPr lang="en-US" sz="1100" i="1" dirty="0">
                <a:solidFill>
                  <a:srgbClr val="6B7785"/>
                </a:solidFill>
                <a:latin typeface="Calibri" pitchFamily="34" charset="0"/>
                <a:ea typeface="Calibri" pitchFamily="34" charset="-122"/>
                <a:cs typeface="Calibri" pitchFamily="34" charset="-120"/>
              </a:rPr>
              <a:t>females aged 60+  ·  Minitab</a:t>
            </a:r>
            <a:endParaRPr lang="en-US" sz="1100" dirty="0"/>
          </a:p>
        </p:txBody>
      </p:sp>
      <p:sp>
        <p:nvSpPr>
          <p:cNvPr id="12" name="Text 10"/>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22 / 28</a:t>
            </a:r>
            <a:endParaRPr lang="en-US" sz="1050" dirty="0"/>
          </a:p>
        </p:txBody>
      </p:sp>
    </p:spTree>
    <p:extLst>
      <p:ext uri="{BB962C8B-B14F-4D97-AF65-F5344CB8AC3E}">
        <p14:creationId xmlns:p14="http://schemas.microsoft.com/office/powerpoint/2010/main" val="61868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9">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FINDING 6  ·  THE ASYMPTOMATIC SUBGROUP</a:t>
            </a:r>
            <a:endParaRPr lang="en-US" sz="1400" dirty="0"/>
          </a:p>
        </p:txBody>
      </p:sp>
      <p:sp>
        <p:nvSpPr>
          <p:cNvPr id="3" name="Text 1"/>
          <p:cNvSpPr/>
          <p:nvPr/>
        </p:nvSpPr>
        <p:spPr>
          <a:xfrm>
            <a:off x="548640" y="914400"/>
            <a:ext cx="8046720" cy="2194560"/>
          </a:xfrm>
          <a:prstGeom prst="rect">
            <a:avLst/>
          </a:prstGeom>
          <a:noFill/>
          <a:ln/>
        </p:spPr>
        <p:txBody>
          <a:bodyPr wrap="square" lIns="0" tIns="0" rIns="0" bIns="0" rtlCol="0" anchor="ctr"/>
          <a:lstStyle/>
          <a:p>
            <a:pPr marL="0" indent="0" algn="ctr">
              <a:buNone/>
            </a:pPr>
            <a:r>
              <a:rPr lang="en-US" sz="18300" b="1" dirty="0">
                <a:solidFill>
                  <a:srgbClr val="C8584D"/>
                </a:solidFill>
                <a:latin typeface="Georgia" pitchFamily="34" charset="0"/>
                <a:ea typeface="Georgia" pitchFamily="34" charset="-122"/>
                <a:cs typeface="Georgia" pitchFamily="34" charset="-120"/>
              </a:rPr>
              <a:t>63%</a:t>
            </a:r>
            <a:endParaRPr lang="en-US" sz="18300" dirty="0"/>
          </a:p>
        </p:txBody>
      </p:sp>
      <p:sp>
        <p:nvSpPr>
          <p:cNvPr id="4" name="Text 2"/>
          <p:cNvSpPr/>
          <p:nvPr/>
        </p:nvSpPr>
        <p:spPr>
          <a:xfrm>
            <a:off x="548640" y="3246120"/>
            <a:ext cx="8046720" cy="457200"/>
          </a:xfrm>
          <a:prstGeom prst="rect">
            <a:avLst/>
          </a:prstGeom>
          <a:noFill/>
          <a:ln/>
        </p:spPr>
        <p:txBody>
          <a:bodyPr wrap="square" lIns="0" tIns="0" rIns="0" bIns="0" rtlCol="0" anchor="ctr"/>
          <a:lstStyle/>
          <a:p>
            <a:pPr marL="0" indent="0" algn="ctr">
              <a:buNone/>
            </a:pPr>
            <a:r>
              <a:rPr lang="en-US" sz="2800" dirty="0">
                <a:solidFill>
                  <a:srgbClr val="0F2949"/>
                </a:solidFill>
                <a:latin typeface="Georgia" pitchFamily="34" charset="0"/>
                <a:ea typeface="Georgia" pitchFamily="34" charset="-122"/>
                <a:cs typeface="Georgia" pitchFamily="34" charset="-120"/>
              </a:rPr>
              <a:t>of patients with treated ocular findings improved</a:t>
            </a:r>
            <a:endParaRPr lang="en-US" sz="2800" dirty="0"/>
          </a:p>
        </p:txBody>
      </p:sp>
      <p:sp>
        <p:nvSpPr>
          <p:cNvPr id="5" name="Text 3"/>
          <p:cNvSpPr/>
          <p:nvPr/>
        </p:nvSpPr>
        <p:spPr>
          <a:xfrm>
            <a:off x="548640" y="3657600"/>
            <a:ext cx="8046720" cy="365760"/>
          </a:xfrm>
          <a:prstGeom prst="rect">
            <a:avLst/>
          </a:prstGeom>
          <a:noFill/>
          <a:ln/>
        </p:spPr>
        <p:txBody>
          <a:bodyPr wrap="square" lIns="0" tIns="0" rIns="0" bIns="0" rtlCol="0" anchor="ctr"/>
          <a:lstStyle/>
          <a:p>
            <a:pPr marL="0" indent="0" algn="ctr">
              <a:buNone/>
            </a:pPr>
            <a:r>
              <a:rPr lang="en-US" sz="2000" i="1" dirty="0">
                <a:solidFill>
                  <a:srgbClr val="446680"/>
                </a:solidFill>
                <a:latin typeface="Georgia" pitchFamily="34" charset="0"/>
                <a:ea typeface="Georgia" pitchFamily="34" charset="-122"/>
                <a:cs typeface="Georgia" pitchFamily="34" charset="-120"/>
              </a:rPr>
              <a:t>when they had reported no eye symptoms at baseline</a:t>
            </a:r>
            <a:endParaRPr lang="en-US" sz="2000" dirty="0"/>
          </a:p>
        </p:txBody>
      </p:sp>
      <p:sp>
        <p:nvSpPr>
          <p:cNvPr id="6" name="Shape 4"/>
          <p:cNvSpPr/>
          <p:nvPr/>
        </p:nvSpPr>
        <p:spPr>
          <a:xfrm>
            <a:off x="548640" y="4160520"/>
            <a:ext cx="8046720" cy="457200"/>
          </a:xfrm>
          <a:prstGeom prst="rect">
            <a:avLst/>
          </a:prstGeom>
          <a:solidFill>
            <a:srgbClr val="0F2949"/>
          </a:solidFill>
          <a:ln w="12700">
            <a:solidFill>
              <a:srgbClr val="0F2949"/>
            </a:solidFill>
            <a:prstDash val="solid"/>
          </a:ln>
        </p:spPr>
        <p:txBody>
          <a:bodyPr/>
          <a:lstStyle/>
          <a:p>
            <a:endParaRPr lang="en-US" sz="2000"/>
          </a:p>
        </p:txBody>
      </p:sp>
      <p:sp>
        <p:nvSpPr>
          <p:cNvPr id="7" name="Text 5"/>
          <p:cNvSpPr/>
          <p:nvPr/>
        </p:nvSpPr>
        <p:spPr>
          <a:xfrm>
            <a:off x="548640" y="4160520"/>
            <a:ext cx="804672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31 of 49</a:t>
            </a:r>
            <a:r>
              <a:rPr lang="en-US" sz="1600" dirty="0">
                <a:solidFill>
                  <a:srgbClr val="B7C5D6"/>
                </a:solidFill>
                <a:latin typeface="Calibri" pitchFamily="34" charset="0"/>
                <a:ea typeface="Calibri" pitchFamily="34" charset="-122"/>
                <a:cs typeface="Calibri" pitchFamily="34" charset="-120"/>
              </a:rPr>
              <a:t>     ·     95% CI [48.3%, 76.6%]     ·     binomial p = .085 (vs. 50% null)</a:t>
            </a:r>
            <a:endParaRPr lang="en-US" sz="1600" dirty="0"/>
          </a:p>
        </p:txBody>
      </p:sp>
      <p:sp>
        <p:nvSpPr>
          <p:cNvPr id="8" name="Text 6"/>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00" dirty="0">
                <a:solidFill>
                  <a:srgbClr val="6B7785"/>
                </a:solidFill>
                <a:latin typeface="Calibri" pitchFamily="34" charset="0"/>
                <a:ea typeface="Calibri" pitchFamily="34" charset="-122"/>
                <a:cs typeface="Calibri" pitchFamily="34" charset="-120"/>
              </a:rPr>
              <a:t>23 / 28</a:t>
            </a:r>
            <a:endParaRPr lang="en-US"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0">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39" y="457200"/>
            <a:ext cx="7450667" cy="274320"/>
          </a:xfrm>
          <a:prstGeom prst="rect">
            <a:avLst/>
          </a:prstGeom>
          <a:noFill/>
          <a:ln/>
        </p:spPr>
        <p:txBody>
          <a:bodyPr wrap="square" lIns="0" tIns="0" rIns="0" bIns="0" rtlCol="0" anchor="ctr"/>
          <a:lstStyle/>
          <a:p>
            <a:pPr marL="0" indent="0">
              <a:buNone/>
            </a:pPr>
            <a:r>
              <a:rPr lang="en-US" sz="1600" b="1" kern="0" spc="400" dirty="0">
                <a:solidFill>
                  <a:srgbClr val="C8584D"/>
                </a:solidFill>
                <a:latin typeface="Calibri" pitchFamily="34" charset="0"/>
                <a:ea typeface="Calibri" pitchFamily="34" charset="-122"/>
                <a:cs typeface="Calibri" pitchFamily="34" charset="-120"/>
              </a:rPr>
              <a:t>ROBUSTNESS CHECK</a:t>
            </a:r>
            <a:endParaRPr lang="en-US" sz="1600" dirty="0"/>
          </a:p>
        </p:txBody>
      </p:sp>
      <p:sp>
        <p:nvSpPr>
          <p:cNvPr id="3" name="Text 1"/>
          <p:cNvSpPr/>
          <p:nvPr/>
        </p:nvSpPr>
        <p:spPr>
          <a:xfrm>
            <a:off x="548640" y="777240"/>
            <a:ext cx="8442960" cy="1097280"/>
          </a:xfrm>
          <a:prstGeom prst="rect">
            <a:avLst/>
          </a:prstGeom>
          <a:noFill/>
          <a:ln/>
        </p:spPr>
        <p:txBody>
          <a:bodyPr wrap="square" lIns="0" tIns="0" rIns="0" bIns="0" rtlCol="0" anchor="b"/>
          <a:lstStyle/>
          <a:p>
            <a:pPr marL="0" indent="0">
              <a:buNone/>
            </a:pPr>
            <a:r>
              <a:rPr lang="en-US" sz="4000" dirty="0">
                <a:solidFill>
                  <a:srgbClr val="0F2949"/>
                </a:solidFill>
                <a:latin typeface="Georgia" pitchFamily="34" charset="0"/>
                <a:ea typeface="Georgia" pitchFamily="34" charset="-122"/>
                <a:cs typeface="Georgia" pitchFamily="34" charset="-120"/>
              </a:rPr>
              <a:t>The improvement is not concentrated in one treatment</a:t>
            </a:r>
            <a:endParaRPr lang="en-US" sz="4000" dirty="0"/>
          </a:p>
        </p:txBody>
      </p:sp>
      <p:sp>
        <p:nvSpPr>
          <p:cNvPr id="4" name="Text 2"/>
          <p:cNvSpPr/>
          <p:nvPr/>
        </p:nvSpPr>
        <p:spPr>
          <a:xfrm>
            <a:off x="548639" y="2011680"/>
            <a:ext cx="2328333" cy="292608"/>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Refractive correction</a:t>
            </a:r>
            <a:endParaRPr lang="en-US" sz="1600" dirty="0"/>
          </a:p>
        </p:txBody>
      </p:sp>
      <p:sp>
        <p:nvSpPr>
          <p:cNvPr id="5" name="Text 3"/>
          <p:cNvSpPr/>
          <p:nvPr/>
        </p:nvSpPr>
        <p:spPr>
          <a:xfrm>
            <a:off x="2880359" y="2011680"/>
            <a:ext cx="791633" cy="292608"/>
          </a:xfrm>
          <a:prstGeom prst="rect">
            <a:avLst/>
          </a:prstGeom>
          <a:noFill/>
          <a:ln/>
        </p:spPr>
        <p:txBody>
          <a:bodyPr wrap="square" lIns="0" tIns="0" rIns="0" bIns="0" rtlCol="0" anchor="ctr"/>
          <a:lstStyle/>
          <a:p>
            <a:pPr marL="0" indent="0">
              <a:buNone/>
            </a:pPr>
            <a:r>
              <a:rPr lang="en-US" sz="1200" dirty="0">
                <a:solidFill>
                  <a:srgbClr val="6B7785"/>
                </a:solidFill>
                <a:latin typeface="Calibri" pitchFamily="34" charset="0"/>
                <a:ea typeface="Calibri" pitchFamily="34" charset="-122"/>
                <a:cs typeface="Calibri" pitchFamily="34" charset="-120"/>
              </a:rPr>
              <a:t>n=23</a:t>
            </a:r>
            <a:endParaRPr lang="en-US" sz="1200" dirty="0"/>
          </a:p>
        </p:txBody>
      </p:sp>
      <p:sp>
        <p:nvSpPr>
          <p:cNvPr id="6" name="Shape 4"/>
          <p:cNvSpPr/>
          <p:nvPr/>
        </p:nvSpPr>
        <p:spPr>
          <a:xfrm>
            <a:off x="3840479" y="2103120"/>
            <a:ext cx="3725333" cy="146304"/>
          </a:xfrm>
          <a:prstGeom prst="rect">
            <a:avLst/>
          </a:prstGeom>
          <a:solidFill>
            <a:srgbClr val="E8DFD0"/>
          </a:solidFill>
          <a:ln w="12700">
            <a:solidFill>
              <a:srgbClr val="E8DFD0"/>
            </a:solidFill>
            <a:prstDash val="solid"/>
          </a:ln>
        </p:spPr>
        <p:txBody>
          <a:bodyPr/>
          <a:lstStyle/>
          <a:p>
            <a:endParaRPr lang="en-US" sz="2800"/>
          </a:p>
        </p:txBody>
      </p:sp>
      <p:sp>
        <p:nvSpPr>
          <p:cNvPr id="7" name="Shape 5"/>
          <p:cNvSpPr/>
          <p:nvPr/>
        </p:nvSpPr>
        <p:spPr>
          <a:xfrm>
            <a:off x="3840480" y="2103120"/>
            <a:ext cx="2592832" cy="146304"/>
          </a:xfrm>
          <a:prstGeom prst="rect">
            <a:avLst/>
          </a:prstGeom>
          <a:solidFill>
            <a:srgbClr val="446680"/>
          </a:solidFill>
          <a:ln w="12700">
            <a:solidFill>
              <a:srgbClr val="446680"/>
            </a:solidFill>
            <a:prstDash val="solid"/>
          </a:ln>
        </p:spPr>
        <p:txBody>
          <a:bodyPr/>
          <a:lstStyle/>
          <a:p>
            <a:endParaRPr lang="en-US" sz="2800"/>
          </a:p>
        </p:txBody>
      </p:sp>
      <p:sp>
        <p:nvSpPr>
          <p:cNvPr id="8" name="Text 6"/>
          <p:cNvSpPr/>
          <p:nvPr/>
        </p:nvSpPr>
        <p:spPr>
          <a:xfrm>
            <a:off x="7589519" y="2011680"/>
            <a:ext cx="651933" cy="292608"/>
          </a:xfrm>
          <a:prstGeom prst="rect">
            <a:avLst/>
          </a:prstGeom>
          <a:noFill/>
          <a:ln/>
        </p:spPr>
        <p:txBody>
          <a:bodyPr wrap="square" lIns="0" tIns="0" rIns="0" bIns="0" rtlCol="0" anchor="ctr"/>
          <a:lstStyle/>
          <a:p>
            <a:pPr marL="0" indent="0">
              <a:buNone/>
            </a:pPr>
            <a:r>
              <a:rPr lang="en-US" sz="1600" b="1" dirty="0">
                <a:solidFill>
                  <a:srgbClr val="0F2949"/>
                </a:solidFill>
                <a:latin typeface="Calibri" pitchFamily="34" charset="0"/>
                <a:ea typeface="Calibri" pitchFamily="34" charset="-122"/>
                <a:cs typeface="Calibri" pitchFamily="34" charset="-120"/>
              </a:rPr>
              <a:t>70%</a:t>
            </a:r>
            <a:endParaRPr lang="en-US" sz="1600" dirty="0"/>
          </a:p>
        </p:txBody>
      </p:sp>
      <p:sp>
        <p:nvSpPr>
          <p:cNvPr id="9" name="Text 7"/>
          <p:cNvSpPr/>
          <p:nvPr/>
        </p:nvSpPr>
        <p:spPr>
          <a:xfrm>
            <a:off x="548639" y="2304288"/>
            <a:ext cx="2328333" cy="292608"/>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Gels and ointments</a:t>
            </a:r>
            <a:endParaRPr lang="en-US" sz="1600" dirty="0"/>
          </a:p>
        </p:txBody>
      </p:sp>
      <p:sp>
        <p:nvSpPr>
          <p:cNvPr id="10" name="Text 8"/>
          <p:cNvSpPr/>
          <p:nvPr/>
        </p:nvSpPr>
        <p:spPr>
          <a:xfrm>
            <a:off x="2880359" y="2304288"/>
            <a:ext cx="791633" cy="292608"/>
          </a:xfrm>
          <a:prstGeom prst="rect">
            <a:avLst/>
          </a:prstGeom>
          <a:noFill/>
          <a:ln/>
        </p:spPr>
        <p:txBody>
          <a:bodyPr wrap="square" lIns="0" tIns="0" rIns="0" bIns="0" rtlCol="0" anchor="ctr"/>
          <a:lstStyle/>
          <a:p>
            <a:pPr marL="0" indent="0">
              <a:buNone/>
            </a:pPr>
            <a:r>
              <a:rPr lang="en-US" sz="1200" dirty="0">
                <a:solidFill>
                  <a:srgbClr val="6B7785"/>
                </a:solidFill>
                <a:latin typeface="Calibri" pitchFamily="34" charset="0"/>
                <a:ea typeface="Calibri" pitchFamily="34" charset="-122"/>
                <a:cs typeface="Calibri" pitchFamily="34" charset="-120"/>
              </a:rPr>
              <a:t>n=31</a:t>
            </a:r>
            <a:endParaRPr lang="en-US" sz="1200" dirty="0"/>
          </a:p>
        </p:txBody>
      </p:sp>
      <p:sp>
        <p:nvSpPr>
          <p:cNvPr id="11" name="Shape 9"/>
          <p:cNvSpPr/>
          <p:nvPr/>
        </p:nvSpPr>
        <p:spPr>
          <a:xfrm>
            <a:off x="3840479" y="2395728"/>
            <a:ext cx="3725333" cy="146304"/>
          </a:xfrm>
          <a:prstGeom prst="rect">
            <a:avLst/>
          </a:prstGeom>
          <a:solidFill>
            <a:srgbClr val="E8DFD0"/>
          </a:solidFill>
          <a:ln w="12700">
            <a:solidFill>
              <a:srgbClr val="E8DFD0"/>
            </a:solidFill>
            <a:prstDash val="solid"/>
          </a:ln>
        </p:spPr>
        <p:txBody>
          <a:bodyPr/>
          <a:lstStyle/>
          <a:p>
            <a:endParaRPr lang="en-US" sz="2800"/>
          </a:p>
        </p:txBody>
      </p:sp>
      <p:sp>
        <p:nvSpPr>
          <p:cNvPr id="12" name="Shape 10"/>
          <p:cNvSpPr/>
          <p:nvPr/>
        </p:nvSpPr>
        <p:spPr>
          <a:xfrm>
            <a:off x="3840480" y="2395728"/>
            <a:ext cx="2402840" cy="146304"/>
          </a:xfrm>
          <a:prstGeom prst="rect">
            <a:avLst/>
          </a:prstGeom>
          <a:solidFill>
            <a:srgbClr val="446680"/>
          </a:solidFill>
          <a:ln w="12700">
            <a:solidFill>
              <a:srgbClr val="446680"/>
            </a:solidFill>
            <a:prstDash val="solid"/>
          </a:ln>
        </p:spPr>
        <p:txBody>
          <a:bodyPr/>
          <a:lstStyle/>
          <a:p>
            <a:endParaRPr lang="en-US" sz="2800"/>
          </a:p>
        </p:txBody>
      </p:sp>
      <p:sp>
        <p:nvSpPr>
          <p:cNvPr id="13" name="Text 11"/>
          <p:cNvSpPr/>
          <p:nvPr/>
        </p:nvSpPr>
        <p:spPr>
          <a:xfrm>
            <a:off x="7589519" y="2304288"/>
            <a:ext cx="651933" cy="292608"/>
          </a:xfrm>
          <a:prstGeom prst="rect">
            <a:avLst/>
          </a:prstGeom>
          <a:noFill/>
          <a:ln/>
        </p:spPr>
        <p:txBody>
          <a:bodyPr wrap="square" lIns="0" tIns="0" rIns="0" bIns="0" rtlCol="0" anchor="ctr"/>
          <a:lstStyle/>
          <a:p>
            <a:pPr marL="0" indent="0">
              <a:buNone/>
            </a:pPr>
            <a:r>
              <a:rPr lang="en-US" sz="1600" b="1" dirty="0">
                <a:solidFill>
                  <a:srgbClr val="0F2949"/>
                </a:solidFill>
                <a:latin typeface="Calibri" pitchFamily="34" charset="0"/>
                <a:ea typeface="Calibri" pitchFamily="34" charset="-122"/>
                <a:cs typeface="Calibri" pitchFamily="34" charset="-120"/>
              </a:rPr>
              <a:t>65%</a:t>
            </a:r>
            <a:endParaRPr lang="en-US" sz="1600" dirty="0"/>
          </a:p>
        </p:txBody>
      </p:sp>
      <p:sp>
        <p:nvSpPr>
          <p:cNvPr id="14" name="Text 12"/>
          <p:cNvSpPr/>
          <p:nvPr/>
        </p:nvSpPr>
        <p:spPr>
          <a:xfrm>
            <a:off x="548639" y="2596896"/>
            <a:ext cx="2328333" cy="292608"/>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Punctal plugs</a:t>
            </a:r>
            <a:endParaRPr lang="en-US" sz="1600" dirty="0"/>
          </a:p>
        </p:txBody>
      </p:sp>
      <p:sp>
        <p:nvSpPr>
          <p:cNvPr id="15" name="Text 13"/>
          <p:cNvSpPr/>
          <p:nvPr/>
        </p:nvSpPr>
        <p:spPr>
          <a:xfrm>
            <a:off x="2880359" y="2596896"/>
            <a:ext cx="791633" cy="292608"/>
          </a:xfrm>
          <a:prstGeom prst="rect">
            <a:avLst/>
          </a:prstGeom>
          <a:noFill/>
          <a:ln/>
        </p:spPr>
        <p:txBody>
          <a:bodyPr wrap="square" lIns="0" tIns="0" rIns="0" bIns="0" rtlCol="0" anchor="ctr"/>
          <a:lstStyle/>
          <a:p>
            <a:pPr marL="0" indent="0">
              <a:buNone/>
            </a:pPr>
            <a:r>
              <a:rPr lang="en-US" sz="1200" dirty="0">
                <a:solidFill>
                  <a:srgbClr val="6B7785"/>
                </a:solidFill>
                <a:latin typeface="Calibri" pitchFamily="34" charset="0"/>
                <a:ea typeface="Calibri" pitchFamily="34" charset="-122"/>
                <a:cs typeface="Calibri" pitchFamily="34" charset="-120"/>
              </a:rPr>
              <a:t>n=8</a:t>
            </a:r>
            <a:endParaRPr lang="en-US" sz="1200" dirty="0"/>
          </a:p>
        </p:txBody>
      </p:sp>
      <p:sp>
        <p:nvSpPr>
          <p:cNvPr id="16" name="Shape 14"/>
          <p:cNvSpPr/>
          <p:nvPr/>
        </p:nvSpPr>
        <p:spPr>
          <a:xfrm>
            <a:off x="3840479" y="2688336"/>
            <a:ext cx="3725333" cy="146304"/>
          </a:xfrm>
          <a:prstGeom prst="rect">
            <a:avLst/>
          </a:prstGeom>
          <a:solidFill>
            <a:srgbClr val="E8DFD0"/>
          </a:solidFill>
          <a:ln w="12700">
            <a:solidFill>
              <a:srgbClr val="E8DFD0"/>
            </a:solidFill>
            <a:prstDash val="solid"/>
          </a:ln>
        </p:spPr>
        <p:txBody>
          <a:bodyPr/>
          <a:lstStyle/>
          <a:p>
            <a:endParaRPr lang="en-US" sz="2800"/>
          </a:p>
        </p:txBody>
      </p:sp>
      <p:sp>
        <p:nvSpPr>
          <p:cNvPr id="17" name="Shape 15"/>
          <p:cNvSpPr/>
          <p:nvPr/>
        </p:nvSpPr>
        <p:spPr>
          <a:xfrm>
            <a:off x="3840479" y="2688336"/>
            <a:ext cx="2328333" cy="146304"/>
          </a:xfrm>
          <a:prstGeom prst="rect">
            <a:avLst/>
          </a:prstGeom>
          <a:solidFill>
            <a:srgbClr val="446680"/>
          </a:solidFill>
          <a:ln w="12700">
            <a:solidFill>
              <a:srgbClr val="446680"/>
            </a:solidFill>
            <a:prstDash val="solid"/>
          </a:ln>
        </p:spPr>
        <p:txBody>
          <a:bodyPr/>
          <a:lstStyle/>
          <a:p>
            <a:endParaRPr lang="en-US" sz="2800"/>
          </a:p>
        </p:txBody>
      </p:sp>
      <p:sp>
        <p:nvSpPr>
          <p:cNvPr id="18" name="Text 16"/>
          <p:cNvSpPr/>
          <p:nvPr/>
        </p:nvSpPr>
        <p:spPr>
          <a:xfrm>
            <a:off x="7589519" y="2596896"/>
            <a:ext cx="651933" cy="292608"/>
          </a:xfrm>
          <a:prstGeom prst="rect">
            <a:avLst/>
          </a:prstGeom>
          <a:noFill/>
          <a:ln/>
        </p:spPr>
        <p:txBody>
          <a:bodyPr wrap="square" lIns="0" tIns="0" rIns="0" bIns="0" rtlCol="0" anchor="ctr"/>
          <a:lstStyle/>
          <a:p>
            <a:pPr marL="0" indent="0">
              <a:buNone/>
            </a:pPr>
            <a:r>
              <a:rPr lang="en-US" sz="1600" b="1" dirty="0">
                <a:solidFill>
                  <a:srgbClr val="0F2949"/>
                </a:solidFill>
                <a:latin typeface="Calibri" pitchFamily="34" charset="0"/>
                <a:ea typeface="Calibri" pitchFamily="34" charset="-122"/>
                <a:cs typeface="Calibri" pitchFamily="34" charset="-120"/>
              </a:rPr>
              <a:t>63%</a:t>
            </a:r>
            <a:endParaRPr lang="en-US" sz="1600" dirty="0"/>
          </a:p>
        </p:txBody>
      </p:sp>
      <p:sp>
        <p:nvSpPr>
          <p:cNvPr id="19" name="Text 17"/>
          <p:cNvSpPr/>
          <p:nvPr/>
        </p:nvSpPr>
        <p:spPr>
          <a:xfrm>
            <a:off x="548639" y="2889504"/>
            <a:ext cx="2328333" cy="292608"/>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Artificial tears</a:t>
            </a:r>
            <a:endParaRPr lang="en-US" sz="1600" dirty="0"/>
          </a:p>
        </p:txBody>
      </p:sp>
      <p:sp>
        <p:nvSpPr>
          <p:cNvPr id="20" name="Text 18"/>
          <p:cNvSpPr/>
          <p:nvPr/>
        </p:nvSpPr>
        <p:spPr>
          <a:xfrm>
            <a:off x="2880359" y="2889504"/>
            <a:ext cx="791633" cy="292608"/>
          </a:xfrm>
          <a:prstGeom prst="rect">
            <a:avLst/>
          </a:prstGeom>
          <a:noFill/>
          <a:ln/>
        </p:spPr>
        <p:txBody>
          <a:bodyPr wrap="square" lIns="0" tIns="0" rIns="0" bIns="0" rtlCol="0" anchor="ctr"/>
          <a:lstStyle/>
          <a:p>
            <a:pPr marL="0" indent="0">
              <a:buNone/>
            </a:pPr>
            <a:r>
              <a:rPr lang="en-US" sz="1200" dirty="0">
                <a:solidFill>
                  <a:srgbClr val="6B7785"/>
                </a:solidFill>
                <a:latin typeface="Calibri" pitchFamily="34" charset="0"/>
                <a:ea typeface="Calibri" pitchFamily="34" charset="-122"/>
                <a:cs typeface="Calibri" pitchFamily="34" charset="-120"/>
              </a:rPr>
              <a:t>n=30</a:t>
            </a:r>
            <a:endParaRPr lang="en-US" sz="1200" dirty="0"/>
          </a:p>
        </p:txBody>
      </p:sp>
      <p:sp>
        <p:nvSpPr>
          <p:cNvPr id="21" name="Shape 19"/>
          <p:cNvSpPr/>
          <p:nvPr/>
        </p:nvSpPr>
        <p:spPr>
          <a:xfrm>
            <a:off x="3840479" y="2980944"/>
            <a:ext cx="3725333" cy="146304"/>
          </a:xfrm>
          <a:prstGeom prst="rect">
            <a:avLst/>
          </a:prstGeom>
          <a:solidFill>
            <a:srgbClr val="E8DFD0"/>
          </a:solidFill>
          <a:ln w="12700">
            <a:solidFill>
              <a:srgbClr val="E8DFD0"/>
            </a:solidFill>
            <a:prstDash val="solid"/>
          </a:ln>
        </p:spPr>
        <p:txBody>
          <a:bodyPr/>
          <a:lstStyle/>
          <a:p>
            <a:endParaRPr lang="en-US" sz="2800"/>
          </a:p>
        </p:txBody>
      </p:sp>
      <p:sp>
        <p:nvSpPr>
          <p:cNvPr id="22" name="Shape 20"/>
          <p:cNvSpPr/>
          <p:nvPr/>
        </p:nvSpPr>
        <p:spPr>
          <a:xfrm>
            <a:off x="3840480" y="2980944"/>
            <a:ext cx="2112264" cy="146304"/>
          </a:xfrm>
          <a:prstGeom prst="rect">
            <a:avLst/>
          </a:prstGeom>
          <a:solidFill>
            <a:srgbClr val="446680"/>
          </a:solidFill>
          <a:ln w="12700">
            <a:solidFill>
              <a:srgbClr val="446680"/>
            </a:solidFill>
            <a:prstDash val="solid"/>
          </a:ln>
        </p:spPr>
        <p:txBody>
          <a:bodyPr/>
          <a:lstStyle/>
          <a:p>
            <a:endParaRPr lang="en-US" sz="2800"/>
          </a:p>
        </p:txBody>
      </p:sp>
      <p:sp>
        <p:nvSpPr>
          <p:cNvPr id="23" name="Text 21"/>
          <p:cNvSpPr/>
          <p:nvPr/>
        </p:nvSpPr>
        <p:spPr>
          <a:xfrm>
            <a:off x="7589519" y="2889504"/>
            <a:ext cx="651933" cy="292608"/>
          </a:xfrm>
          <a:prstGeom prst="rect">
            <a:avLst/>
          </a:prstGeom>
          <a:noFill/>
          <a:ln/>
        </p:spPr>
        <p:txBody>
          <a:bodyPr wrap="square" lIns="0" tIns="0" rIns="0" bIns="0" rtlCol="0" anchor="ctr"/>
          <a:lstStyle/>
          <a:p>
            <a:pPr marL="0" indent="0">
              <a:buNone/>
            </a:pPr>
            <a:r>
              <a:rPr lang="en-US" sz="1600" b="1" dirty="0">
                <a:solidFill>
                  <a:srgbClr val="0F2949"/>
                </a:solidFill>
                <a:latin typeface="Calibri" pitchFamily="34" charset="0"/>
                <a:ea typeface="Calibri" pitchFamily="34" charset="-122"/>
                <a:cs typeface="Calibri" pitchFamily="34" charset="-120"/>
              </a:rPr>
              <a:t>57%</a:t>
            </a:r>
            <a:endParaRPr lang="en-US" sz="1600" dirty="0"/>
          </a:p>
        </p:txBody>
      </p:sp>
      <p:sp>
        <p:nvSpPr>
          <p:cNvPr id="24" name="Text 22"/>
          <p:cNvSpPr/>
          <p:nvPr/>
        </p:nvSpPr>
        <p:spPr>
          <a:xfrm>
            <a:off x="548639" y="3182112"/>
            <a:ext cx="2328333" cy="292608"/>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Blepharitis treatment</a:t>
            </a:r>
            <a:endParaRPr lang="en-US" sz="1600" dirty="0"/>
          </a:p>
        </p:txBody>
      </p:sp>
      <p:sp>
        <p:nvSpPr>
          <p:cNvPr id="25" name="Text 23"/>
          <p:cNvSpPr/>
          <p:nvPr/>
        </p:nvSpPr>
        <p:spPr>
          <a:xfrm>
            <a:off x="2880359" y="3182112"/>
            <a:ext cx="791633" cy="292608"/>
          </a:xfrm>
          <a:prstGeom prst="rect">
            <a:avLst/>
          </a:prstGeom>
          <a:noFill/>
          <a:ln/>
        </p:spPr>
        <p:txBody>
          <a:bodyPr wrap="square" lIns="0" tIns="0" rIns="0" bIns="0" rtlCol="0" anchor="ctr"/>
          <a:lstStyle/>
          <a:p>
            <a:pPr marL="0" indent="0">
              <a:buNone/>
            </a:pPr>
            <a:r>
              <a:rPr lang="en-US" sz="1200" dirty="0">
                <a:solidFill>
                  <a:srgbClr val="6B7785"/>
                </a:solidFill>
                <a:latin typeface="Calibri" pitchFamily="34" charset="0"/>
                <a:ea typeface="Calibri" pitchFamily="34" charset="-122"/>
                <a:cs typeface="Calibri" pitchFamily="34" charset="-120"/>
              </a:rPr>
              <a:t>n=6</a:t>
            </a:r>
            <a:endParaRPr lang="en-US" sz="1200" dirty="0"/>
          </a:p>
        </p:txBody>
      </p:sp>
      <p:sp>
        <p:nvSpPr>
          <p:cNvPr id="26" name="Shape 24"/>
          <p:cNvSpPr/>
          <p:nvPr/>
        </p:nvSpPr>
        <p:spPr>
          <a:xfrm>
            <a:off x="3840479" y="3273552"/>
            <a:ext cx="3725333" cy="146304"/>
          </a:xfrm>
          <a:prstGeom prst="rect">
            <a:avLst/>
          </a:prstGeom>
          <a:solidFill>
            <a:srgbClr val="E8DFD0"/>
          </a:solidFill>
          <a:ln w="12700">
            <a:solidFill>
              <a:srgbClr val="E8DFD0"/>
            </a:solidFill>
            <a:prstDash val="solid"/>
          </a:ln>
        </p:spPr>
        <p:txBody>
          <a:bodyPr/>
          <a:lstStyle/>
          <a:p>
            <a:endParaRPr lang="en-US" sz="2800"/>
          </a:p>
        </p:txBody>
      </p:sp>
      <p:sp>
        <p:nvSpPr>
          <p:cNvPr id="27" name="Shape 25"/>
          <p:cNvSpPr/>
          <p:nvPr/>
        </p:nvSpPr>
        <p:spPr>
          <a:xfrm>
            <a:off x="3840479" y="3273552"/>
            <a:ext cx="1862667" cy="146304"/>
          </a:xfrm>
          <a:prstGeom prst="rect">
            <a:avLst/>
          </a:prstGeom>
          <a:solidFill>
            <a:srgbClr val="446680"/>
          </a:solidFill>
          <a:ln w="12700">
            <a:solidFill>
              <a:srgbClr val="446680"/>
            </a:solidFill>
            <a:prstDash val="solid"/>
          </a:ln>
        </p:spPr>
        <p:txBody>
          <a:bodyPr/>
          <a:lstStyle/>
          <a:p>
            <a:endParaRPr lang="en-US" sz="2800"/>
          </a:p>
        </p:txBody>
      </p:sp>
      <p:sp>
        <p:nvSpPr>
          <p:cNvPr id="28" name="Text 26"/>
          <p:cNvSpPr/>
          <p:nvPr/>
        </p:nvSpPr>
        <p:spPr>
          <a:xfrm>
            <a:off x="7589519" y="3182112"/>
            <a:ext cx="651933" cy="292608"/>
          </a:xfrm>
          <a:prstGeom prst="rect">
            <a:avLst/>
          </a:prstGeom>
          <a:noFill/>
          <a:ln/>
        </p:spPr>
        <p:txBody>
          <a:bodyPr wrap="square" lIns="0" tIns="0" rIns="0" bIns="0" rtlCol="0" anchor="ctr"/>
          <a:lstStyle/>
          <a:p>
            <a:pPr marL="0" indent="0">
              <a:buNone/>
            </a:pPr>
            <a:r>
              <a:rPr lang="en-US" sz="1600" b="1" dirty="0">
                <a:solidFill>
                  <a:srgbClr val="0F2949"/>
                </a:solidFill>
                <a:latin typeface="Calibri" pitchFamily="34" charset="0"/>
                <a:ea typeface="Calibri" pitchFamily="34" charset="-122"/>
                <a:cs typeface="Calibri" pitchFamily="34" charset="-120"/>
              </a:rPr>
              <a:t>50%</a:t>
            </a:r>
            <a:endParaRPr lang="en-US" sz="1600" dirty="0"/>
          </a:p>
        </p:txBody>
      </p:sp>
      <p:sp>
        <p:nvSpPr>
          <p:cNvPr id="29" name="Text 27"/>
          <p:cNvSpPr/>
          <p:nvPr/>
        </p:nvSpPr>
        <p:spPr>
          <a:xfrm>
            <a:off x="548639" y="3474720"/>
            <a:ext cx="2328333" cy="292608"/>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Prednisone drops</a:t>
            </a:r>
            <a:endParaRPr lang="en-US" sz="1600" dirty="0"/>
          </a:p>
        </p:txBody>
      </p:sp>
      <p:sp>
        <p:nvSpPr>
          <p:cNvPr id="30" name="Text 28"/>
          <p:cNvSpPr/>
          <p:nvPr/>
        </p:nvSpPr>
        <p:spPr>
          <a:xfrm>
            <a:off x="2880359" y="3474720"/>
            <a:ext cx="791633" cy="292608"/>
          </a:xfrm>
          <a:prstGeom prst="rect">
            <a:avLst/>
          </a:prstGeom>
          <a:noFill/>
          <a:ln/>
        </p:spPr>
        <p:txBody>
          <a:bodyPr wrap="square" lIns="0" tIns="0" rIns="0" bIns="0" rtlCol="0" anchor="ctr"/>
          <a:lstStyle/>
          <a:p>
            <a:pPr marL="0" indent="0">
              <a:buNone/>
            </a:pPr>
            <a:r>
              <a:rPr lang="en-US" sz="1200" dirty="0">
                <a:solidFill>
                  <a:srgbClr val="6B7785"/>
                </a:solidFill>
                <a:latin typeface="Calibri" pitchFamily="34" charset="0"/>
                <a:ea typeface="Calibri" pitchFamily="34" charset="-122"/>
                <a:cs typeface="Calibri" pitchFamily="34" charset="-120"/>
              </a:rPr>
              <a:t>n=6</a:t>
            </a:r>
            <a:endParaRPr lang="en-US" sz="1200" dirty="0"/>
          </a:p>
        </p:txBody>
      </p:sp>
      <p:sp>
        <p:nvSpPr>
          <p:cNvPr id="31" name="Shape 29"/>
          <p:cNvSpPr/>
          <p:nvPr/>
        </p:nvSpPr>
        <p:spPr>
          <a:xfrm>
            <a:off x="3840479" y="3566160"/>
            <a:ext cx="3725333" cy="146304"/>
          </a:xfrm>
          <a:prstGeom prst="rect">
            <a:avLst/>
          </a:prstGeom>
          <a:solidFill>
            <a:srgbClr val="E8DFD0"/>
          </a:solidFill>
          <a:ln w="12700">
            <a:solidFill>
              <a:srgbClr val="E8DFD0"/>
            </a:solidFill>
            <a:prstDash val="solid"/>
          </a:ln>
        </p:spPr>
        <p:txBody>
          <a:bodyPr/>
          <a:lstStyle/>
          <a:p>
            <a:endParaRPr lang="en-US" sz="2800"/>
          </a:p>
        </p:txBody>
      </p:sp>
      <p:sp>
        <p:nvSpPr>
          <p:cNvPr id="32" name="Shape 30"/>
          <p:cNvSpPr/>
          <p:nvPr/>
        </p:nvSpPr>
        <p:spPr>
          <a:xfrm>
            <a:off x="3840479" y="3566160"/>
            <a:ext cx="1862667" cy="146304"/>
          </a:xfrm>
          <a:prstGeom prst="rect">
            <a:avLst/>
          </a:prstGeom>
          <a:solidFill>
            <a:srgbClr val="446680"/>
          </a:solidFill>
          <a:ln w="12700">
            <a:solidFill>
              <a:srgbClr val="446680"/>
            </a:solidFill>
            <a:prstDash val="solid"/>
          </a:ln>
        </p:spPr>
        <p:txBody>
          <a:bodyPr/>
          <a:lstStyle/>
          <a:p>
            <a:endParaRPr lang="en-US" sz="2800"/>
          </a:p>
        </p:txBody>
      </p:sp>
      <p:sp>
        <p:nvSpPr>
          <p:cNvPr id="33" name="Text 31"/>
          <p:cNvSpPr/>
          <p:nvPr/>
        </p:nvSpPr>
        <p:spPr>
          <a:xfrm>
            <a:off x="7589519" y="3474720"/>
            <a:ext cx="651933" cy="292608"/>
          </a:xfrm>
          <a:prstGeom prst="rect">
            <a:avLst/>
          </a:prstGeom>
          <a:noFill/>
          <a:ln/>
        </p:spPr>
        <p:txBody>
          <a:bodyPr wrap="square" lIns="0" tIns="0" rIns="0" bIns="0" rtlCol="0" anchor="ctr"/>
          <a:lstStyle/>
          <a:p>
            <a:pPr marL="0" indent="0">
              <a:buNone/>
            </a:pPr>
            <a:r>
              <a:rPr lang="en-US" sz="1600" b="1" dirty="0">
                <a:solidFill>
                  <a:srgbClr val="0F2949"/>
                </a:solidFill>
                <a:latin typeface="Calibri" pitchFamily="34" charset="0"/>
                <a:ea typeface="Calibri" pitchFamily="34" charset="-122"/>
                <a:cs typeface="Calibri" pitchFamily="34" charset="-120"/>
              </a:rPr>
              <a:t>50%</a:t>
            </a:r>
            <a:endParaRPr lang="en-US" sz="1600" dirty="0"/>
          </a:p>
        </p:txBody>
      </p:sp>
      <p:sp>
        <p:nvSpPr>
          <p:cNvPr id="34" name="Text 32"/>
          <p:cNvSpPr/>
          <p:nvPr/>
        </p:nvSpPr>
        <p:spPr>
          <a:xfrm>
            <a:off x="548639" y="3767328"/>
            <a:ext cx="2328333" cy="292608"/>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Glaucoma drops</a:t>
            </a:r>
            <a:endParaRPr lang="en-US" sz="1600" dirty="0"/>
          </a:p>
        </p:txBody>
      </p:sp>
      <p:sp>
        <p:nvSpPr>
          <p:cNvPr id="35" name="Text 33"/>
          <p:cNvSpPr/>
          <p:nvPr/>
        </p:nvSpPr>
        <p:spPr>
          <a:xfrm>
            <a:off x="2880359" y="3767328"/>
            <a:ext cx="791633" cy="292608"/>
          </a:xfrm>
          <a:prstGeom prst="rect">
            <a:avLst/>
          </a:prstGeom>
          <a:noFill/>
          <a:ln/>
        </p:spPr>
        <p:txBody>
          <a:bodyPr wrap="square" lIns="0" tIns="0" rIns="0" bIns="0" rtlCol="0" anchor="ctr"/>
          <a:lstStyle/>
          <a:p>
            <a:pPr marL="0" indent="0">
              <a:buNone/>
            </a:pPr>
            <a:r>
              <a:rPr lang="en-US" sz="1200" dirty="0">
                <a:solidFill>
                  <a:srgbClr val="6B7785"/>
                </a:solidFill>
                <a:latin typeface="Calibri" pitchFamily="34" charset="0"/>
                <a:ea typeface="Calibri" pitchFamily="34" charset="-122"/>
                <a:cs typeface="Calibri" pitchFamily="34" charset="-120"/>
              </a:rPr>
              <a:t>n=6</a:t>
            </a:r>
            <a:endParaRPr lang="en-US" sz="1200" dirty="0"/>
          </a:p>
        </p:txBody>
      </p:sp>
      <p:sp>
        <p:nvSpPr>
          <p:cNvPr id="36" name="Shape 34"/>
          <p:cNvSpPr/>
          <p:nvPr/>
        </p:nvSpPr>
        <p:spPr>
          <a:xfrm>
            <a:off x="3840479" y="3858768"/>
            <a:ext cx="3725333" cy="146304"/>
          </a:xfrm>
          <a:prstGeom prst="rect">
            <a:avLst/>
          </a:prstGeom>
          <a:solidFill>
            <a:srgbClr val="E8DFD0"/>
          </a:solidFill>
          <a:ln w="12700">
            <a:solidFill>
              <a:srgbClr val="E8DFD0"/>
            </a:solidFill>
            <a:prstDash val="solid"/>
          </a:ln>
        </p:spPr>
        <p:txBody>
          <a:bodyPr/>
          <a:lstStyle/>
          <a:p>
            <a:endParaRPr lang="en-US" sz="2800"/>
          </a:p>
        </p:txBody>
      </p:sp>
      <p:sp>
        <p:nvSpPr>
          <p:cNvPr id="37" name="Shape 35"/>
          <p:cNvSpPr/>
          <p:nvPr/>
        </p:nvSpPr>
        <p:spPr>
          <a:xfrm>
            <a:off x="3840479" y="3858768"/>
            <a:ext cx="1862667" cy="146304"/>
          </a:xfrm>
          <a:prstGeom prst="rect">
            <a:avLst/>
          </a:prstGeom>
          <a:solidFill>
            <a:srgbClr val="446680"/>
          </a:solidFill>
          <a:ln w="12700">
            <a:solidFill>
              <a:srgbClr val="446680"/>
            </a:solidFill>
            <a:prstDash val="solid"/>
          </a:ln>
        </p:spPr>
        <p:txBody>
          <a:bodyPr/>
          <a:lstStyle/>
          <a:p>
            <a:endParaRPr lang="en-US" sz="2800"/>
          </a:p>
        </p:txBody>
      </p:sp>
      <p:sp>
        <p:nvSpPr>
          <p:cNvPr id="38" name="Text 36"/>
          <p:cNvSpPr/>
          <p:nvPr/>
        </p:nvSpPr>
        <p:spPr>
          <a:xfrm>
            <a:off x="7589519" y="3767328"/>
            <a:ext cx="651933" cy="292608"/>
          </a:xfrm>
          <a:prstGeom prst="rect">
            <a:avLst/>
          </a:prstGeom>
          <a:noFill/>
          <a:ln/>
        </p:spPr>
        <p:txBody>
          <a:bodyPr wrap="square" lIns="0" tIns="0" rIns="0" bIns="0" rtlCol="0" anchor="ctr"/>
          <a:lstStyle/>
          <a:p>
            <a:pPr marL="0" indent="0">
              <a:buNone/>
            </a:pPr>
            <a:r>
              <a:rPr lang="en-US" sz="1600" b="1" dirty="0">
                <a:solidFill>
                  <a:srgbClr val="0F2949"/>
                </a:solidFill>
                <a:latin typeface="Calibri" pitchFamily="34" charset="0"/>
                <a:ea typeface="Calibri" pitchFamily="34" charset="-122"/>
                <a:cs typeface="Calibri" pitchFamily="34" charset="-120"/>
              </a:rPr>
              <a:t>50%</a:t>
            </a:r>
            <a:endParaRPr lang="en-US" sz="1600" dirty="0"/>
          </a:p>
        </p:txBody>
      </p:sp>
      <p:sp>
        <p:nvSpPr>
          <p:cNvPr id="39" name="Text 37"/>
          <p:cNvSpPr/>
          <p:nvPr/>
        </p:nvSpPr>
        <p:spPr>
          <a:xfrm>
            <a:off x="548640" y="4434840"/>
            <a:ext cx="8382000" cy="274320"/>
          </a:xfrm>
          <a:prstGeom prst="rect">
            <a:avLst/>
          </a:prstGeom>
          <a:noFill/>
          <a:ln/>
        </p:spPr>
        <p:txBody>
          <a:bodyPr wrap="square" lIns="0" tIns="0" rIns="0" bIns="0" rtlCol="0" anchor="ctr"/>
          <a:lstStyle/>
          <a:p>
            <a:pPr marL="0" indent="0" algn="ctr">
              <a:buNone/>
            </a:pPr>
            <a:r>
              <a:rPr lang="en-US" i="1" dirty="0">
                <a:solidFill>
                  <a:srgbClr val="446680"/>
                </a:solidFill>
                <a:latin typeface="Calibri" pitchFamily="34" charset="0"/>
                <a:ea typeface="Calibri" pitchFamily="34" charset="-122"/>
                <a:cs typeface="Calibri" pitchFamily="34" charset="-120"/>
              </a:rPr>
              <a:t>Fisher's exact across treatment types  ·  p = .905</a:t>
            </a:r>
            <a:endParaRPr lang="en-US" dirty="0"/>
          </a:p>
        </p:txBody>
      </p:sp>
      <p:sp>
        <p:nvSpPr>
          <p:cNvPr id="40" name="Text 38"/>
          <p:cNvSpPr/>
          <p:nvPr/>
        </p:nvSpPr>
        <p:spPr>
          <a:xfrm>
            <a:off x="8229599" y="4777740"/>
            <a:ext cx="651933" cy="228600"/>
          </a:xfrm>
          <a:prstGeom prst="rect">
            <a:avLst/>
          </a:prstGeom>
          <a:noFill/>
          <a:ln/>
        </p:spPr>
        <p:txBody>
          <a:bodyPr wrap="square" lIns="0" tIns="0" rIns="0" bIns="0" rtlCol="0" anchor="ctr"/>
          <a:lstStyle/>
          <a:p>
            <a:pPr marL="0" indent="0" algn="r">
              <a:buNone/>
            </a:pPr>
            <a:r>
              <a:rPr lang="en-US" sz="1100" dirty="0">
                <a:solidFill>
                  <a:srgbClr val="6B7785"/>
                </a:solidFill>
                <a:latin typeface="Calibri" pitchFamily="34" charset="0"/>
                <a:ea typeface="Calibri" pitchFamily="34" charset="-122"/>
                <a:cs typeface="Calibri" pitchFamily="34" charset="-120"/>
              </a:rPr>
              <a:t>24 / 28</a:t>
            </a:r>
            <a:endParaRPr lang="en-US"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1">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WHAT THE FINDINGS RAISE</a:t>
            </a:r>
            <a:endParaRPr lang="en-US" sz="1400" dirty="0"/>
          </a:p>
        </p:txBody>
      </p:sp>
      <p:sp>
        <p:nvSpPr>
          <p:cNvPr id="3" name="Text 1"/>
          <p:cNvSpPr/>
          <p:nvPr/>
        </p:nvSpPr>
        <p:spPr>
          <a:xfrm>
            <a:off x="548640" y="443484"/>
            <a:ext cx="8229600" cy="1097280"/>
          </a:xfrm>
          <a:prstGeom prst="rect">
            <a:avLst/>
          </a:prstGeom>
          <a:noFill/>
          <a:ln/>
        </p:spPr>
        <p:txBody>
          <a:bodyPr wrap="square" lIns="0" tIns="0" rIns="0" bIns="0" rtlCol="0" anchor="b"/>
          <a:lstStyle/>
          <a:p>
            <a:pPr marL="0" indent="0">
              <a:buNone/>
            </a:pPr>
            <a:r>
              <a:rPr lang="en-US" sz="3000" dirty="0">
                <a:solidFill>
                  <a:srgbClr val="0F2949"/>
                </a:solidFill>
                <a:latin typeface="Georgia" pitchFamily="34" charset="0"/>
                <a:ea typeface="Georgia" pitchFamily="34" charset="-122"/>
                <a:cs typeface="Georgia" pitchFamily="34" charset="-120"/>
              </a:rPr>
              <a:t>Questions for future work on this topic</a:t>
            </a:r>
            <a:endParaRPr lang="en-US" sz="3000" dirty="0"/>
          </a:p>
        </p:txBody>
      </p:sp>
      <p:sp>
        <p:nvSpPr>
          <p:cNvPr id="4" name="Text 2"/>
          <p:cNvSpPr/>
          <p:nvPr/>
        </p:nvSpPr>
        <p:spPr>
          <a:xfrm>
            <a:off x="548640" y="2011680"/>
            <a:ext cx="640080" cy="365760"/>
          </a:xfrm>
          <a:prstGeom prst="rect">
            <a:avLst/>
          </a:prstGeom>
          <a:noFill/>
          <a:ln/>
        </p:spPr>
        <p:txBody>
          <a:bodyPr wrap="square" lIns="0" tIns="0" rIns="0" bIns="0" rtlCol="0" anchor="ctr"/>
          <a:lstStyle/>
          <a:p>
            <a:pPr marL="0" indent="0">
              <a:buNone/>
            </a:pPr>
            <a:r>
              <a:rPr lang="en-US" sz="2400" b="1" dirty="0">
                <a:solidFill>
                  <a:srgbClr val="C8584D"/>
                </a:solidFill>
                <a:latin typeface="Georgia" pitchFamily="34" charset="0"/>
                <a:ea typeface="Georgia" pitchFamily="34" charset="-122"/>
                <a:cs typeface="Georgia" pitchFamily="34" charset="-120"/>
              </a:rPr>
              <a:t>01</a:t>
            </a:r>
            <a:endParaRPr lang="en-US" sz="2400" dirty="0"/>
          </a:p>
        </p:txBody>
      </p:sp>
      <p:sp>
        <p:nvSpPr>
          <p:cNvPr id="5" name="Text 3"/>
          <p:cNvSpPr/>
          <p:nvPr/>
        </p:nvSpPr>
        <p:spPr>
          <a:xfrm>
            <a:off x="1188720" y="2011680"/>
            <a:ext cx="7315200" cy="292608"/>
          </a:xfrm>
          <a:prstGeom prst="rect">
            <a:avLst/>
          </a:prstGeom>
          <a:noFill/>
          <a:ln/>
        </p:spPr>
        <p:txBody>
          <a:bodyPr wrap="square" lIns="0" tIns="0" rIns="0" bIns="0" rtlCol="0" anchor="ctr"/>
          <a:lstStyle/>
          <a:p>
            <a:pPr marL="0" indent="0">
              <a:buNone/>
            </a:pPr>
            <a:r>
              <a:rPr lang="en-US" sz="1400" b="1" dirty="0">
                <a:solidFill>
                  <a:srgbClr val="0F2949"/>
                </a:solidFill>
                <a:latin typeface="Georgia" pitchFamily="34" charset="0"/>
                <a:ea typeface="Georgia" pitchFamily="34" charset="-122"/>
                <a:cs typeface="Georgia" pitchFamily="34" charset="-120"/>
              </a:rPr>
              <a:t>Diagnostic yield in headache workup</a:t>
            </a:r>
            <a:endParaRPr lang="en-US" sz="1400" dirty="0"/>
          </a:p>
        </p:txBody>
      </p:sp>
      <p:sp>
        <p:nvSpPr>
          <p:cNvPr id="6" name="Text 4"/>
          <p:cNvSpPr/>
          <p:nvPr/>
        </p:nvSpPr>
        <p:spPr>
          <a:xfrm>
            <a:off x="1188720" y="2340864"/>
            <a:ext cx="7315200" cy="594360"/>
          </a:xfrm>
          <a:prstGeom prst="rect">
            <a:avLst/>
          </a:prstGeom>
          <a:noFill/>
          <a:ln/>
        </p:spPr>
        <p:txBody>
          <a:bodyPr wrap="square" lIns="0" tIns="0" rIns="0" bIns="0" rtlCol="0" anchor="ctr"/>
          <a:lstStyle/>
          <a:p>
            <a:pPr marL="0" indent="0">
              <a:buNone/>
            </a:pPr>
            <a:r>
              <a:rPr lang="en-US" sz="1200" dirty="0">
                <a:solidFill>
                  <a:srgbClr val="1A2238"/>
                </a:solidFill>
                <a:latin typeface="Calibri" pitchFamily="34" charset="0"/>
                <a:ea typeface="Calibri" pitchFamily="34" charset="-122"/>
                <a:cs typeface="Calibri" pitchFamily="34" charset="-120"/>
              </a:rPr>
              <a:t>Niazi 2024's identification of refractive error as a leading ocular cause of headache in ophthalmology populations, combined with this study's 63% asymptomatic improvement rate, suggests the diagnostic value of an eye exam in chronic headache may be higher than current practice assumes. A question worth taking to a prospective design.</a:t>
            </a:r>
            <a:endParaRPr lang="en-US" sz="1200" dirty="0"/>
          </a:p>
        </p:txBody>
      </p:sp>
      <p:sp>
        <p:nvSpPr>
          <p:cNvPr id="7" name="Text 5"/>
          <p:cNvSpPr/>
          <p:nvPr/>
        </p:nvSpPr>
        <p:spPr>
          <a:xfrm>
            <a:off x="548640" y="2926080"/>
            <a:ext cx="640080" cy="365760"/>
          </a:xfrm>
          <a:prstGeom prst="rect">
            <a:avLst/>
          </a:prstGeom>
          <a:noFill/>
          <a:ln/>
        </p:spPr>
        <p:txBody>
          <a:bodyPr wrap="square" lIns="0" tIns="0" rIns="0" bIns="0" rtlCol="0" anchor="ctr"/>
          <a:lstStyle/>
          <a:p>
            <a:pPr marL="0" indent="0">
              <a:buNone/>
            </a:pPr>
            <a:r>
              <a:rPr lang="en-US" sz="2400" b="1" dirty="0">
                <a:solidFill>
                  <a:srgbClr val="C8584D"/>
                </a:solidFill>
                <a:latin typeface="Georgia" pitchFamily="34" charset="0"/>
                <a:ea typeface="Georgia" pitchFamily="34" charset="-122"/>
                <a:cs typeface="Georgia" pitchFamily="34" charset="-120"/>
              </a:rPr>
              <a:t>02</a:t>
            </a:r>
            <a:endParaRPr lang="en-US" sz="2400" dirty="0"/>
          </a:p>
        </p:txBody>
      </p:sp>
      <p:sp>
        <p:nvSpPr>
          <p:cNvPr id="8" name="Text 6"/>
          <p:cNvSpPr/>
          <p:nvPr/>
        </p:nvSpPr>
        <p:spPr>
          <a:xfrm>
            <a:off x="1188720" y="2926080"/>
            <a:ext cx="7315200" cy="292608"/>
          </a:xfrm>
          <a:prstGeom prst="rect">
            <a:avLst/>
          </a:prstGeom>
          <a:noFill/>
          <a:ln/>
        </p:spPr>
        <p:txBody>
          <a:bodyPr wrap="square" lIns="0" tIns="0" rIns="0" bIns="0" rtlCol="0" anchor="ctr"/>
          <a:lstStyle/>
          <a:p>
            <a:pPr marL="0" indent="0">
              <a:buNone/>
            </a:pPr>
            <a:r>
              <a:rPr lang="en-US" sz="1400" b="1" dirty="0">
                <a:solidFill>
                  <a:srgbClr val="0F2949"/>
                </a:solidFill>
                <a:latin typeface="Georgia" pitchFamily="34" charset="0"/>
                <a:ea typeface="Georgia" pitchFamily="34" charset="-122"/>
                <a:cs typeface="Georgia" pitchFamily="34" charset="-120"/>
              </a:rPr>
              <a:t>Closing the asking-tooling gap</a:t>
            </a:r>
            <a:endParaRPr lang="en-US" sz="1400" dirty="0"/>
          </a:p>
        </p:txBody>
      </p:sp>
      <p:sp>
        <p:nvSpPr>
          <p:cNvPr id="9" name="Text 7"/>
          <p:cNvSpPr/>
          <p:nvPr/>
        </p:nvSpPr>
        <p:spPr>
          <a:xfrm>
            <a:off x="1188720" y="3255264"/>
            <a:ext cx="7315200" cy="59436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Optometrists are already asking. Validated headache instruments exist. Closing the gap between asking and tooling is an implementation problem, and one a joint working group could take on without waiting for new science.</a:t>
            </a:r>
            <a:endParaRPr lang="en-US" sz="1400" dirty="0"/>
          </a:p>
        </p:txBody>
      </p:sp>
      <p:sp>
        <p:nvSpPr>
          <p:cNvPr id="10" name="Text 8"/>
          <p:cNvSpPr/>
          <p:nvPr/>
        </p:nvSpPr>
        <p:spPr>
          <a:xfrm>
            <a:off x="548640" y="3840480"/>
            <a:ext cx="640080" cy="365760"/>
          </a:xfrm>
          <a:prstGeom prst="rect">
            <a:avLst/>
          </a:prstGeom>
          <a:noFill/>
          <a:ln/>
        </p:spPr>
        <p:txBody>
          <a:bodyPr wrap="square" lIns="0" tIns="0" rIns="0" bIns="0" rtlCol="0" anchor="ctr"/>
          <a:lstStyle/>
          <a:p>
            <a:pPr marL="0" indent="0">
              <a:buNone/>
            </a:pPr>
            <a:r>
              <a:rPr lang="en-US" sz="2400" b="1" dirty="0">
                <a:solidFill>
                  <a:srgbClr val="C8584D"/>
                </a:solidFill>
                <a:latin typeface="Georgia" pitchFamily="34" charset="0"/>
                <a:ea typeface="Georgia" pitchFamily="34" charset="-122"/>
                <a:cs typeface="Georgia" pitchFamily="34" charset="-120"/>
              </a:rPr>
              <a:t>03</a:t>
            </a:r>
            <a:endParaRPr lang="en-US" sz="2400" dirty="0"/>
          </a:p>
        </p:txBody>
      </p:sp>
      <p:sp>
        <p:nvSpPr>
          <p:cNvPr id="11" name="Text 9"/>
          <p:cNvSpPr/>
          <p:nvPr/>
        </p:nvSpPr>
        <p:spPr>
          <a:xfrm>
            <a:off x="1188720" y="3840480"/>
            <a:ext cx="7315200" cy="292608"/>
          </a:xfrm>
          <a:prstGeom prst="rect">
            <a:avLst/>
          </a:prstGeom>
          <a:noFill/>
          <a:ln/>
        </p:spPr>
        <p:txBody>
          <a:bodyPr wrap="square" lIns="0" tIns="0" rIns="0" bIns="0" rtlCol="0" anchor="ctr"/>
          <a:lstStyle/>
          <a:p>
            <a:pPr marL="0" indent="0">
              <a:buNone/>
            </a:pPr>
            <a:r>
              <a:rPr lang="en-US" sz="1400" b="1" dirty="0">
                <a:solidFill>
                  <a:srgbClr val="0F2949"/>
                </a:solidFill>
                <a:latin typeface="Georgia" pitchFamily="34" charset="0"/>
                <a:ea typeface="Georgia" pitchFamily="34" charset="-122"/>
                <a:cs typeface="Georgia" pitchFamily="34" charset="-120"/>
              </a:rPr>
              <a:t>ICHD-3 vocabulary</a:t>
            </a:r>
            <a:endParaRPr lang="en-US" sz="1400" dirty="0"/>
          </a:p>
        </p:txBody>
      </p:sp>
      <p:sp>
        <p:nvSpPr>
          <p:cNvPr id="12" name="Text 10"/>
          <p:cNvSpPr/>
          <p:nvPr/>
        </p:nvSpPr>
        <p:spPr>
          <a:xfrm>
            <a:off x="1188720" y="4146804"/>
            <a:ext cx="7315200" cy="59436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Four ocular subtypes does not match the literature's documented breadth. Whether the classification should expand is a call for the headache medicine community, but practice-based evidence like this is part of the case for revisiting it.</a:t>
            </a:r>
            <a:endParaRPr lang="en-US" sz="1400" dirty="0"/>
          </a:p>
        </p:txBody>
      </p:sp>
      <p:sp>
        <p:nvSpPr>
          <p:cNvPr id="13" name="Text 11"/>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900" dirty="0">
                <a:solidFill>
                  <a:srgbClr val="6B7785"/>
                </a:solidFill>
                <a:latin typeface="Calibri" pitchFamily="34" charset="0"/>
                <a:ea typeface="Calibri" pitchFamily="34" charset="-122"/>
                <a:cs typeface="Calibri" pitchFamily="34" charset="-120"/>
              </a:rPr>
              <a:t>25 / 28</a:t>
            </a:r>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2">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CONSTRAINTS</a:t>
            </a:r>
            <a:endParaRPr lang="en-US" sz="1400" dirty="0"/>
          </a:p>
        </p:txBody>
      </p:sp>
      <p:sp>
        <p:nvSpPr>
          <p:cNvPr id="3" name="Text 1"/>
          <p:cNvSpPr/>
          <p:nvPr/>
        </p:nvSpPr>
        <p:spPr>
          <a:xfrm>
            <a:off x="548640" y="76200"/>
            <a:ext cx="8229600" cy="1097280"/>
          </a:xfrm>
          <a:prstGeom prst="rect">
            <a:avLst/>
          </a:prstGeom>
          <a:noFill/>
          <a:ln/>
        </p:spPr>
        <p:txBody>
          <a:bodyPr wrap="square" lIns="0" tIns="0" rIns="0" bIns="0" rtlCol="0" anchor="b"/>
          <a:lstStyle/>
          <a:p>
            <a:pPr marL="0" indent="0">
              <a:buNone/>
            </a:pPr>
            <a:r>
              <a:rPr lang="en-US" sz="3200" dirty="0">
                <a:solidFill>
                  <a:srgbClr val="0F2949"/>
                </a:solidFill>
                <a:latin typeface="Georgia" pitchFamily="34" charset="0"/>
                <a:ea typeface="Georgia" pitchFamily="34" charset="-122"/>
                <a:cs typeface="Georgia" pitchFamily="34" charset="-120"/>
              </a:rPr>
              <a:t>Where the design falls short</a:t>
            </a:r>
            <a:endParaRPr lang="en-US" sz="3200" dirty="0"/>
          </a:p>
        </p:txBody>
      </p:sp>
      <p:sp>
        <p:nvSpPr>
          <p:cNvPr id="4" name="Text 2"/>
          <p:cNvSpPr/>
          <p:nvPr/>
        </p:nvSpPr>
        <p:spPr>
          <a:xfrm>
            <a:off x="304800" y="731520"/>
            <a:ext cx="8382000" cy="4023360"/>
          </a:xfrm>
          <a:prstGeom prst="rect">
            <a:avLst/>
          </a:prstGeom>
          <a:noFill/>
          <a:ln/>
        </p:spPr>
        <p:txBody>
          <a:bodyPr wrap="square" lIns="0" tIns="0" rIns="0" bIns="0" rtlCol="0" anchor="ctr"/>
          <a:lstStyle/>
          <a:p>
            <a:pPr marL="342900" indent="-342900">
              <a:spcAft>
                <a:spcPts val="600"/>
              </a:spcAft>
              <a:buSzPct val="100000"/>
              <a:buChar char="•"/>
            </a:pPr>
            <a:r>
              <a:rPr lang="en-US" dirty="0">
                <a:solidFill>
                  <a:srgbClr val="1A2238"/>
                </a:solidFill>
                <a:latin typeface="Calibri" pitchFamily="34" charset="0"/>
                <a:ea typeface="Calibri" pitchFamily="34" charset="-122"/>
                <a:cs typeface="Calibri" pitchFamily="34" charset="-120"/>
              </a:rPr>
              <a:t>Single-site retrospective sample. No control group, no causal inference.</a:t>
            </a:r>
            <a:endParaRPr lang="en-US" dirty="0"/>
          </a:p>
          <a:p>
            <a:pPr marL="342900" indent="-342900">
              <a:spcAft>
                <a:spcPts val="600"/>
              </a:spcAft>
              <a:buSzPct val="100000"/>
              <a:buChar char="•"/>
            </a:pPr>
            <a:r>
              <a:rPr lang="en-US" dirty="0">
                <a:solidFill>
                  <a:srgbClr val="1A2238"/>
                </a:solidFill>
                <a:latin typeface="Calibri" pitchFamily="34" charset="0"/>
                <a:ea typeface="Calibri" pitchFamily="34" charset="-122"/>
                <a:cs typeface="Calibri" pitchFamily="34" charset="-120"/>
              </a:rPr>
              <a:t>Duration variable derived from chart documentation rather than prospective follow-up.</a:t>
            </a:r>
            <a:endParaRPr lang="en-US" dirty="0"/>
          </a:p>
          <a:p>
            <a:pPr marL="342900" indent="-342900">
              <a:spcAft>
                <a:spcPts val="600"/>
              </a:spcAft>
              <a:buSzPct val="100000"/>
              <a:buChar char="•"/>
            </a:pPr>
            <a:r>
              <a:rPr lang="en-US" dirty="0">
                <a:solidFill>
                  <a:srgbClr val="1A2238"/>
                </a:solidFill>
                <a:latin typeface="Calibri" pitchFamily="34" charset="0"/>
                <a:ea typeface="Calibri" pitchFamily="34" charset="-122"/>
                <a:cs typeface="Calibri" pitchFamily="34" charset="-120"/>
              </a:rPr>
              <a:t>Outcomes (severity, type, headache improvement) drawn from chart fields rather than validated instruments like HIT-6 or MIDAS. The improvement event definition is study-specific.</a:t>
            </a:r>
            <a:endParaRPr lang="en-US" dirty="0"/>
          </a:p>
          <a:p>
            <a:pPr marL="342900" indent="-342900">
              <a:spcAft>
                <a:spcPts val="600"/>
              </a:spcAft>
              <a:buSzPct val="100000"/>
              <a:buChar char="•"/>
            </a:pPr>
            <a:r>
              <a:rPr lang="en-US" dirty="0">
                <a:solidFill>
                  <a:srgbClr val="1A2238"/>
                </a:solidFill>
                <a:latin typeface="Calibri" pitchFamily="34" charset="0"/>
                <a:ea typeface="Calibri" pitchFamily="34" charset="-122"/>
                <a:cs typeface="Calibri" pitchFamily="34" charset="-120"/>
              </a:rPr>
              <a:t>Small subgroup cell </a:t>
            </a:r>
            <a:r>
              <a:rPr lang="en-US" dirty="0" err="1">
                <a:solidFill>
                  <a:srgbClr val="1A2238"/>
                </a:solidFill>
                <a:latin typeface="Calibri" pitchFamily="34" charset="0"/>
                <a:ea typeface="Calibri" pitchFamily="34" charset="-122"/>
                <a:cs typeface="Calibri" pitchFamily="34" charset="-120"/>
              </a:rPr>
              <a:t>counts.Post</a:t>
            </a:r>
            <a:r>
              <a:rPr lang="en-US" dirty="0">
                <a:solidFill>
                  <a:srgbClr val="1A2238"/>
                </a:solidFill>
                <a:latin typeface="Calibri" pitchFamily="34" charset="0"/>
                <a:ea typeface="Calibri" pitchFamily="34" charset="-122"/>
                <a:cs typeface="Calibri" pitchFamily="34" charset="-120"/>
              </a:rPr>
              <a:t>-hoc power for the dry-eye 41-60 subgroup was approximately 25%. Several chi-square contingency tables (PEE asymmetry, conjunctival staining in 60+ women) have expected counts below 5 in some cells.</a:t>
            </a:r>
          </a:p>
          <a:p>
            <a:pPr marL="342900" indent="-342900">
              <a:spcAft>
                <a:spcPts val="600"/>
              </a:spcAft>
              <a:buSzPct val="100000"/>
              <a:buChar char="•"/>
            </a:pPr>
            <a:r>
              <a:rPr lang="en-US" dirty="0">
                <a:solidFill>
                  <a:srgbClr val="1A2238"/>
                </a:solidFill>
                <a:latin typeface="Calibri" pitchFamily="34" charset="0"/>
                <a:ea typeface="Calibri" pitchFamily="34" charset="-122"/>
                <a:cs typeface="Calibri" pitchFamily="34" charset="-120"/>
              </a:rPr>
              <a:t>Findings are best read as preliminary, with prospective replication as the next step.</a:t>
            </a:r>
            <a:endParaRPr lang="en-US" dirty="0"/>
          </a:p>
        </p:txBody>
      </p:sp>
      <p:sp>
        <p:nvSpPr>
          <p:cNvPr id="99" name="Text 99"/>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900" dirty="0">
                <a:solidFill>
                  <a:srgbClr val="6B7785"/>
                </a:solidFill>
                <a:latin typeface="Calibri" pitchFamily="34" charset="0"/>
                <a:ea typeface="Calibri" pitchFamily="34" charset="-122"/>
                <a:cs typeface="Calibri" pitchFamily="34" charset="-120"/>
              </a:rPr>
              <a:t>26 / 28</a:t>
            </a:r>
            <a:endParaRPr 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3">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TO CLOSE</a:t>
            </a:r>
            <a:endParaRPr lang="en-US" sz="1400" dirty="0"/>
          </a:p>
        </p:txBody>
      </p:sp>
      <p:sp>
        <p:nvSpPr>
          <p:cNvPr id="3" name="Text 1"/>
          <p:cNvSpPr/>
          <p:nvPr/>
        </p:nvSpPr>
        <p:spPr>
          <a:xfrm>
            <a:off x="548640" y="1005840"/>
            <a:ext cx="8229600" cy="457200"/>
          </a:xfrm>
          <a:prstGeom prst="rect">
            <a:avLst/>
          </a:prstGeom>
          <a:noFill/>
          <a:ln/>
        </p:spPr>
        <p:txBody>
          <a:bodyPr wrap="square" lIns="0" tIns="0" rIns="0" bIns="0" rtlCol="0" anchor="ctr"/>
          <a:lstStyle/>
          <a:p>
            <a:pPr marL="0" indent="0">
              <a:buNone/>
            </a:pPr>
            <a:r>
              <a:rPr lang="en-US" sz="2400" i="1" dirty="0">
                <a:solidFill>
                  <a:srgbClr val="6B7785"/>
                </a:solidFill>
                <a:latin typeface="Georgia" pitchFamily="34" charset="0"/>
                <a:ea typeface="Georgia" pitchFamily="34" charset="-122"/>
                <a:cs typeface="Georgia" pitchFamily="34" charset="-120"/>
              </a:rPr>
              <a:t>The pattern</a:t>
            </a:r>
            <a:endParaRPr lang="en-US" sz="2400" dirty="0"/>
          </a:p>
        </p:txBody>
      </p:sp>
      <p:sp>
        <p:nvSpPr>
          <p:cNvPr id="4" name="Text 2"/>
          <p:cNvSpPr/>
          <p:nvPr/>
        </p:nvSpPr>
        <p:spPr>
          <a:xfrm>
            <a:off x="548640" y="1554480"/>
            <a:ext cx="8229600" cy="640080"/>
          </a:xfrm>
          <a:prstGeom prst="rect">
            <a:avLst/>
          </a:prstGeom>
          <a:noFill/>
          <a:ln/>
        </p:spPr>
        <p:txBody>
          <a:bodyPr wrap="square" lIns="0" tIns="0" rIns="0" bIns="0" rtlCol="0" anchor="ctr"/>
          <a:lstStyle/>
          <a:p>
            <a:pPr marL="0" indent="0">
              <a:buNone/>
            </a:pPr>
            <a:r>
              <a:rPr lang="en-US" sz="2400" dirty="0">
                <a:solidFill>
                  <a:srgbClr val="0F2949"/>
                </a:solidFill>
                <a:latin typeface="Georgia" pitchFamily="34" charset="0"/>
                <a:ea typeface="Georgia" pitchFamily="34" charset="-122"/>
                <a:cs typeface="Georgia" pitchFamily="34" charset="-120"/>
              </a:rPr>
              <a:t>Ocular conditions track with headache type and severity.</a:t>
            </a:r>
            <a:endParaRPr lang="en-US" sz="2400" dirty="0"/>
          </a:p>
        </p:txBody>
      </p:sp>
      <p:sp>
        <p:nvSpPr>
          <p:cNvPr id="5" name="Text 3"/>
          <p:cNvSpPr/>
          <p:nvPr/>
        </p:nvSpPr>
        <p:spPr>
          <a:xfrm>
            <a:off x="548640" y="2331720"/>
            <a:ext cx="8229600" cy="1280160"/>
          </a:xfrm>
          <a:prstGeom prst="rect">
            <a:avLst/>
          </a:prstGeom>
          <a:noFill/>
          <a:ln/>
        </p:spPr>
        <p:txBody>
          <a:bodyPr wrap="square" lIns="0" tIns="0" rIns="0" bIns="0" rtlCol="0" anchor="ctr"/>
          <a:lstStyle/>
          <a:p>
            <a:pPr marL="0" indent="0">
              <a:buNone/>
            </a:pPr>
            <a:r>
              <a:rPr lang="en-US" sz="2200" dirty="0">
                <a:solidFill>
                  <a:srgbClr val="0F2949"/>
                </a:solidFill>
                <a:latin typeface="Georgia" pitchFamily="34" charset="0"/>
                <a:ea typeface="Georgia" pitchFamily="34" charset="-122"/>
                <a:cs typeface="Georgia" pitchFamily="34" charset="-120"/>
              </a:rPr>
              <a:t>Treating ocular pathology can improve headache outcomes, even in patients who never reported eye symptoms.</a:t>
            </a:r>
            <a:endParaRPr lang="en-US" sz="2200" dirty="0"/>
          </a:p>
        </p:txBody>
      </p:sp>
      <p:sp>
        <p:nvSpPr>
          <p:cNvPr id="6" name="Shape 4"/>
          <p:cNvSpPr/>
          <p:nvPr/>
        </p:nvSpPr>
        <p:spPr>
          <a:xfrm>
            <a:off x="548640" y="3840480"/>
            <a:ext cx="731520" cy="0"/>
          </a:xfrm>
          <a:prstGeom prst="line">
            <a:avLst/>
          </a:prstGeom>
          <a:noFill/>
          <a:ln w="25400">
            <a:solidFill>
              <a:srgbClr val="C8584D"/>
            </a:solidFill>
            <a:prstDash val="solid"/>
          </a:ln>
        </p:spPr>
        <p:txBody>
          <a:bodyPr/>
          <a:lstStyle/>
          <a:p>
            <a:endParaRPr lang="en-US"/>
          </a:p>
        </p:txBody>
      </p:sp>
      <p:sp>
        <p:nvSpPr>
          <p:cNvPr id="7" name="Text 5"/>
          <p:cNvSpPr/>
          <p:nvPr/>
        </p:nvSpPr>
        <p:spPr>
          <a:xfrm>
            <a:off x="548640" y="3977640"/>
            <a:ext cx="8229600" cy="777240"/>
          </a:xfrm>
          <a:prstGeom prst="rect">
            <a:avLst/>
          </a:prstGeom>
          <a:noFill/>
          <a:ln/>
        </p:spPr>
        <p:txBody>
          <a:bodyPr wrap="square" lIns="0" tIns="0" rIns="0" bIns="0" rtlCol="0" anchor="ctr"/>
          <a:lstStyle/>
          <a:p>
            <a:pPr marL="0" indent="0">
              <a:buNone/>
            </a:pPr>
            <a:r>
              <a:rPr lang="en-US" sz="1400" i="1" dirty="0">
                <a:solidFill>
                  <a:srgbClr val="446680"/>
                </a:solidFill>
                <a:latin typeface="Calibri" pitchFamily="34" charset="0"/>
                <a:ea typeface="Calibri" pitchFamily="34" charset="-122"/>
                <a:cs typeface="Calibri" pitchFamily="34" charset="-120"/>
              </a:rPr>
              <a:t>These results are preliminary. The next step is a prospective, multi-site design with a control group. The questions for that study are clearer now than they were at the start.</a:t>
            </a:r>
            <a:endParaRPr lang="en-US" sz="1400" dirty="0"/>
          </a:p>
        </p:txBody>
      </p:sp>
      <p:sp>
        <p:nvSpPr>
          <p:cNvPr id="8" name="Text 6"/>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900" dirty="0">
                <a:solidFill>
                  <a:srgbClr val="6B7785"/>
                </a:solidFill>
                <a:latin typeface="Calibri" pitchFamily="34" charset="0"/>
                <a:ea typeface="Calibri" pitchFamily="34" charset="-122"/>
                <a:cs typeface="Calibri" pitchFamily="34" charset="-120"/>
              </a:rPr>
              <a:t>27 / 28</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4">
    <p:bg>
      <p:bgPr>
        <a:solidFill>
          <a:srgbClr val="0F2949"/>
        </a:solidFill>
        <a:effectLst/>
      </p:bgPr>
    </p:bg>
    <p:spTree>
      <p:nvGrpSpPr>
        <p:cNvPr id="1" name=""/>
        <p:cNvGrpSpPr/>
        <p:nvPr/>
      </p:nvGrpSpPr>
      <p:grpSpPr>
        <a:xfrm>
          <a:off x="0" y="0"/>
          <a:ext cx="0" cy="0"/>
          <a:chOff x="0" y="0"/>
          <a:chExt cx="0" cy="0"/>
        </a:xfrm>
      </p:grpSpPr>
      <p:sp>
        <p:nvSpPr>
          <p:cNvPr id="2" name="Shape 0"/>
          <p:cNvSpPr/>
          <p:nvPr/>
        </p:nvSpPr>
        <p:spPr>
          <a:xfrm>
            <a:off x="0" y="0"/>
            <a:ext cx="228600" cy="5143500"/>
          </a:xfrm>
          <a:prstGeom prst="rect">
            <a:avLst/>
          </a:prstGeom>
          <a:solidFill>
            <a:srgbClr val="C8584D"/>
          </a:solidFill>
          <a:ln w="12700">
            <a:solidFill>
              <a:srgbClr val="C8584D"/>
            </a:solidFill>
            <a:prstDash val="solid"/>
          </a:ln>
        </p:spPr>
        <p:txBody>
          <a:bodyPr/>
          <a:lstStyle/>
          <a:p>
            <a:endParaRPr lang="en-US"/>
          </a:p>
        </p:txBody>
      </p:sp>
      <p:sp>
        <p:nvSpPr>
          <p:cNvPr id="3" name="Text 1"/>
          <p:cNvSpPr/>
          <p:nvPr/>
        </p:nvSpPr>
        <p:spPr>
          <a:xfrm>
            <a:off x="731520" y="1737360"/>
            <a:ext cx="7772400" cy="914400"/>
          </a:xfrm>
          <a:prstGeom prst="rect">
            <a:avLst/>
          </a:prstGeom>
          <a:noFill/>
          <a:ln/>
        </p:spPr>
        <p:txBody>
          <a:bodyPr wrap="square" lIns="0" tIns="0" rIns="0" bIns="0" rtlCol="0" anchor="ctr"/>
          <a:lstStyle/>
          <a:p>
            <a:pPr marL="0" indent="0">
              <a:buNone/>
            </a:pPr>
            <a:r>
              <a:rPr lang="en-US" sz="6400" dirty="0">
                <a:solidFill>
                  <a:srgbClr val="FFFFFF"/>
                </a:solidFill>
                <a:latin typeface="Georgia" pitchFamily="34" charset="0"/>
                <a:ea typeface="Georgia" pitchFamily="34" charset="-122"/>
                <a:cs typeface="Georgia" pitchFamily="34" charset="-120"/>
              </a:rPr>
              <a:t>Thank you</a:t>
            </a:r>
            <a:endParaRPr lang="en-US" sz="6400" dirty="0"/>
          </a:p>
        </p:txBody>
      </p:sp>
      <p:sp>
        <p:nvSpPr>
          <p:cNvPr id="4" name="Shape 2"/>
          <p:cNvSpPr/>
          <p:nvPr/>
        </p:nvSpPr>
        <p:spPr>
          <a:xfrm>
            <a:off x="731520" y="2788920"/>
            <a:ext cx="914400" cy="0"/>
          </a:xfrm>
          <a:prstGeom prst="line">
            <a:avLst/>
          </a:prstGeom>
          <a:noFill/>
          <a:ln w="25400">
            <a:solidFill>
              <a:srgbClr val="C8584D"/>
            </a:solidFill>
            <a:prstDash val="solid"/>
          </a:ln>
        </p:spPr>
        <p:txBody>
          <a:bodyPr/>
          <a:lstStyle/>
          <a:p>
            <a:endParaRPr lang="en-US"/>
          </a:p>
        </p:txBody>
      </p:sp>
      <p:sp>
        <p:nvSpPr>
          <p:cNvPr id="5" name="Text 3"/>
          <p:cNvSpPr/>
          <p:nvPr/>
        </p:nvSpPr>
        <p:spPr>
          <a:xfrm>
            <a:off x="731520" y="2926080"/>
            <a:ext cx="7772400" cy="457200"/>
          </a:xfrm>
          <a:prstGeom prst="rect">
            <a:avLst/>
          </a:prstGeom>
          <a:noFill/>
          <a:ln/>
        </p:spPr>
        <p:txBody>
          <a:bodyPr wrap="square" lIns="0" tIns="0" rIns="0" bIns="0" rtlCol="0" anchor="ctr"/>
          <a:lstStyle/>
          <a:p>
            <a:pPr marL="0" indent="0">
              <a:buNone/>
            </a:pPr>
            <a:r>
              <a:rPr lang="en-US" sz="2200" i="1" dirty="0">
                <a:solidFill>
                  <a:srgbClr val="B7C5D6"/>
                </a:solidFill>
                <a:latin typeface="Georgia" pitchFamily="34" charset="0"/>
                <a:ea typeface="Georgia" pitchFamily="34" charset="-122"/>
                <a:cs typeface="Georgia" pitchFamily="34" charset="-120"/>
              </a:rPr>
              <a:t>Questions welcome.</a:t>
            </a:r>
            <a:endParaRPr lang="en-US" sz="2200" dirty="0"/>
          </a:p>
        </p:txBody>
      </p:sp>
      <p:sp>
        <p:nvSpPr>
          <p:cNvPr id="6" name="Text 4"/>
          <p:cNvSpPr/>
          <p:nvPr/>
        </p:nvSpPr>
        <p:spPr>
          <a:xfrm>
            <a:off x="731520" y="4434840"/>
            <a:ext cx="7772400" cy="274320"/>
          </a:xfrm>
          <a:prstGeom prst="rect">
            <a:avLst/>
          </a:prstGeom>
          <a:noFill/>
          <a:ln/>
        </p:spPr>
        <p:txBody>
          <a:bodyPr wrap="square" lIns="0" tIns="0" rIns="0" bIns="0" rtlCol="0" anchor="ctr"/>
          <a:lstStyle/>
          <a:p>
            <a:pPr marL="0" indent="0">
              <a:buNone/>
            </a:pPr>
            <a:r>
              <a:rPr lang="en-US" sz="1100" kern="0" spc="200" dirty="0">
                <a:solidFill>
                  <a:srgbClr val="8FA1B5"/>
                </a:solidFill>
                <a:latin typeface="Calibri" pitchFamily="34" charset="0"/>
                <a:ea typeface="Calibri" pitchFamily="34" charset="-122"/>
                <a:cs typeface="Calibri" pitchFamily="34" charset="-120"/>
              </a:rPr>
              <a:t>Andrea Gaiter  ·  M.S. Applied Statistics  ·  The University of Akron  ·  May 2026</a:t>
            </a:r>
            <a:endParaRPr lang="en-US" sz="1100" dirty="0"/>
          </a:p>
        </p:txBody>
      </p:sp>
      <p:sp>
        <p:nvSpPr>
          <p:cNvPr id="7" name="Text 5"/>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900" dirty="0">
                <a:solidFill>
                  <a:srgbClr val="8FA1B5"/>
                </a:solidFill>
                <a:latin typeface="Calibri" pitchFamily="34" charset="0"/>
                <a:ea typeface="Calibri" pitchFamily="34" charset="-122"/>
                <a:cs typeface="Calibri" pitchFamily="34" charset="-120"/>
              </a:rPr>
              <a:t>28 / 28</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WHAT THIS STUDY IS</a:t>
            </a:r>
            <a:endParaRPr lang="en-US" sz="1400" dirty="0"/>
          </a:p>
        </p:txBody>
      </p:sp>
      <p:sp>
        <p:nvSpPr>
          <p:cNvPr id="3" name="Text 1"/>
          <p:cNvSpPr/>
          <p:nvPr/>
        </p:nvSpPr>
        <p:spPr>
          <a:xfrm>
            <a:off x="548640" y="914400"/>
            <a:ext cx="4572000" cy="2194560"/>
          </a:xfrm>
          <a:prstGeom prst="rect">
            <a:avLst/>
          </a:prstGeom>
          <a:noFill/>
          <a:ln/>
        </p:spPr>
        <p:txBody>
          <a:bodyPr wrap="square" lIns="0" tIns="0" rIns="0" bIns="0" rtlCol="0" anchor="ctr"/>
          <a:lstStyle/>
          <a:p>
            <a:pPr marL="0" indent="0">
              <a:buNone/>
            </a:pPr>
            <a:r>
              <a:rPr lang="en-US" sz="2600" dirty="0">
                <a:solidFill>
                  <a:srgbClr val="0F2949"/>
                </a:solidFill>
                <a:latin typeface="Georgia" pitchFamily="34" charset="0"/>
                <a:ea typeface="Georgia" pitchFamily="34" charset="-122"/>
                <a:cs typeface="Georgia" pitchFamily="34" charset="-120"/>
              </a:rPr>
              <a:t>324 patient records.</a:t>
            </a:r>
            <a:endParaRPr lang="en-US" sz="2600" dirty="0"/>
          </a:p>
          <a:p>
            <a:pPr marL="0" indent="0">
              <a:buNone/>
            </a:pPr>
            <a:r>
              <a:rPr lang="en-US" sz="2600" dirty="0">
                <a:solidFill>
                  <a:srgbClr val="0F2949"/>
                </a:solidFill>
                <a:latin typeface="Georgia" pitchFamily="34" charset="0"/>
                <a:ea typeface="Georgia" pitchFamily="34" charset="-122"/>
                <a:cs typeface="Georgia" pitchFamily="34" charset="-120"/>
              </a:rPr>
              <a:t>One ophthalmology practice.</a:t>
            </a:r>
            <a:endParaRPr lang="en-US" sz="2600" dirty="0"/>
          </a:p>
          <a:p>
            <a:pPr marL="0" indent="0">
              <a:buNone/>
            </a:pPr>
            <a:r>
              <a:rPr lang="en-US" sz="2600" dirty="0">
                <a:solidFill>
                  <a:srgbClr val="0F2949"/>
                </a:solidFill>
                <a:latin typeface="Georgia" pitchFamily="34" charset="0"/>
                <a:ea typeface="Georgia" pitchFamily="34" charset="-122"/>
                <a:cs typeface="Georgia" pitchFamily="34" charset="-120"/>
              </a:rPr>
              <a:t>One question:</a:t>
            </a:r>
            <a:endParaRPr lang="en-US" sz="2600" dirty="0"/>
          </a:p>
        </p:txBody>
      </p:sp>
      <p:sp>
        <p:nvSpPr>
          <p:cNvPr id="4" name="Text 2"/>
          <p:cNvSpPr/>
          <p:nvPr/>
        </p:nvSpPr>
        <p:spPr>
          <a:xfrm>
            <a:off x="548640" y="3200400"/>
            <a:ext cx="4572000" cy="1371600"/>
          </a:xfrm>
          <a:prstGeom prst="rect">
            <a:avLst/>
          </a:prstGeom>
          <a:noFill/>
          <a:ln/>
        </p:spPr>
        <p:txBody>
          <a:bodyPr wrap="square" lIns="0" tIns="0" rIns="0" bIns="0" rtlCol="0" anchor="ctr"/>
          <a:lstStyle/>
          <a:p>
            <a:pPr marL="0" indent="0">
              <a:buNone/>
            </a:pPr>
            <a:r>
              <a:rPr lang="en-US" i="1" dirty="0">
                <a:solidFill>
                  <a:srgbClr val="446680"/>
                </a:solidFill>
                <a:latin typeface="Georgia" pitchFamily="34" charset="0"/>
                <a:ea typeface="Georgia" pitchFamily="34" charset="-122"/>
                <a:cs typeface="Georgia" pitchFamily="34" charset="-120"/>
              </a:rPr>
              <a:t>How often is a headache patient's actual problem an eye problem,</a:t>
            </a:r>
            <a:endParaRPr lang="en-US" dirty="0"/>
          </a:p>
          <a:p>
            <a:pPr marL="0" indent="0">
              <a:buNone/>
            </a:pPr>
            <a:r>
              <a:rPr lang="en-US" i="1" dirty="0">
                <a:solidFill>
                  <a:srgbClr val="446680"/>
                </a:solidFill>
                <a:latin typeface="Georgia" pitchFamily="34" charset="0"/>
                <a:ea typeface="Georgia" pitchFamily="34" charset="-122"/>
                <a:cs typeface="Georgia" pitchFamily="34" charset="-120"/>
              </a:rPr>
              <a:t>and if we treat the eye, does the headache improve?</a:t>
            </a:r>
            <a:endParaRPr lang="en-US" dirty="0"/>
          </a:p>
        </p:txBody>
      </p:sp>
      <p:sp>
        <p:nvSpPr>
          <p:cNvPr id="5" name="Shape 3"/>
          <p:cNvSpPr/>
          <p:nvPr/>
        </p:nvSpPr>
        <p:spPr>
          <a:xfrm>
            <a:off x="5486400" y="914400"/>
            <a:ext cx="3200400" cy="347472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a:p>
        </p:txBody>
      </p:sp>
      <p:sp>
        <p:nvSpPr>
          <p:cNvPr id="6" name="Text 4"/>
          <p:cNvSpPr/>
          <p:nvPr/>
        </p:nvSpPr>
        <p:spPr>
          <a:xfrm>
            <a:off x="5669280" y="1051560"/>
            <a:ext cx="2834640" cy="320040"/>
          </a:xfrm>
          <a:prstGeom prst="rect">
            <a:avLst/>
          </a:prstGeom>
          <a:noFill/>
          <a:ln/>
        </p:spPr>
        <p:txBody>
          <a:bodyPr wrap="square" lIns="0" tIns="0" rIns="0" bIns="0" rtlCol="0" anchor="ctr"/>
          <a:lstStyle/>
          <a:p>
            <a:pPr marL="0" indent="0">
              <a:buNone/>
            </a:pPr>
            <a:r>
              <a:rPr lang="en-US" sz="1400" b="1" kern="0" spc="300" dirty="0">
                <a:solidFill>
                  <a:srgbClr val="C8584D"/>
                </a:solidFill>
                <a:latin typeface="Calibri" pitchFamily="34" charset="0"/>
                <a:ea typeface="Calibri" pitchFamily="34" charset="-122"/>
                <a:cs typeface="Calibri" pitchFamily="34" charset="-120"/>
              </a:rPr>
              <a:t>Three points</a:t>
            </a:r>
            <a:endParaRPr lang="en-US" sz="1400" dirty="0"/>
          </a:p>
        </p:txBody>
      </p:sp>
      <p:sp>
        <p:nvSpPr>
          <p:cNvPr id="7" name="Text 5"/>
          <p:cNvSpPr/>
          <p:nvPr/>
        </p:nvSpPr>
        <p:spPr>
          <a:xfrm>
            <a:off x="5669280" y="1508760"/>
            <a:ext cx="2834640" cy="2743200"/>
          </a:xfrm>
          <a:prstGeom prst="rect">
            <a:avLst/>
          </a:prstGeom>
          <a:noFill/>
          <a:ln/>
        </p:spPr>
        <p:txBody>
          <a:bodyPr wrap="square" lIns="0" tIns="0" rIns="0" bIns="0" rtlCol="0" anchor="ctr"/>
          <a:lstStyle/>
          <a:p>
            <a:pPr marL="0" indent="0">
              <a:buNone/>
            </a:pPr>
            <a:r>
              <a:rPr lang="en-US" sz="1600" dirty="0">
                <a:solidFill>
                  <a:srgbClr val="1A2238"/>
                </a:solidFill>
                <a:latin typeface="Calibri" pitchFamily="34" charset="0"/>
                <a:ea typeface="Calibri" pitchFamily="34" charset="-122"/>
                <a:cs typeface="Calibri" pitchFamily="34" charset="-120"/>
              </a:rPr>
              <a:t>01   Why the eye and the head are wired together</a:t>
            </a:r>
            <a:endParaRPr lang="en-US" sz="1600" dirty="0"/>
          </a:p>
          <a:p>
            <a:pPr marL="0" indent="0">
              <a:buNone/>
            </a:pPr>
            <a:endParaRPr lang="en-US" sz="1600" dirty="0"/>
          </a:p>
          <a:p>
            <a:pPr marL="0" indent="0">
              <a:buNone/>
            </a:pPr>
            <a:r>
              <a:rPr lang="en-US" sz="1600" dirty="0">
                <a:solidFill>
                  <a:srgbClr val="1A2238"/>
                </a:solidFill>
                <a:latin typeface="Calibri" pitchFamily="34" charset="0"/>
                <a:ea typeface="Calibri" pitchFamily="34" charset="-122"/>
                <a:cs typeface="Calibri" pitchFamily="34" charset="-120"/>
              </a:rPr>
              <a:t>02   What the data showed across 324 patients</a:t>
            </a:r>
            <a:endParaRPr lang="en-US" sz="1600" dirty="0"/>
          </a:p>
          <a:p>
            <a:pPr marL="0" indent="0">
              <a:buNone/>
            </a:pPr>
            <a:endParaRPr lang="en-US" sz="1600" dirty="0"/>
          </a:p>
          <a:p>
            <a:pPr marL="0" indent="0">
              <a:buNone/>
            </a:pPr>
            <a:r>
              <a:rPr lang="en-US" sz="1600" dirty="0">
                <a:solidFill>
                  <a:srgbClr val="1A2238"/>
                </a:solidFill>
                <a:latin typeface="Calibri" pitchFamily="34" charset="0"/>
                <a:ea typeface="Calibri" pitchFamily="34" charset="-122"/>
                <a:cs typeface="Calibri" pitchFamily="34" charset="-120"/>
              </a:rPr>
              <a:t>03   Questions the findings raise for clinicians</a:t>
            </a:r>
            <a:endParaRPr lang="en-US" sz="1600" dirty="0"/>
          </a:p>
        </p:txBody>
      </p:sp>
      <p:sp>
        <p:nvSpPr>
          <p:cNvPr id="8" name="Text 6"/>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900" dirty="0">
                <a:solidFill>
                  <a:srgbClr val="6B7785"/>
                </a:solidFill>
                <a:latin typeface="Calibri" pitchFamily="34" charset="0"/>
                <a:ea typeface="Calibri" pitchFamily="34" charset="-122"/>
                <a:cs typeface="Calibri" pitchFamily="34" charset="-120"/>
              </a:rPr>
              <a:t>3 / 28</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5EFE6"/>
        </a:solidFill>
        <a:effectLst/>
      </p:bgPr>
    </p:bg>
    <p:spTree>
      <p:nvGrpSpPr>
        <p:cNvPr id="1" name=""/>
        <p:cNvGrpSpPr/>
        <p:nvPr/>
      </p:nvGrpSpPr>
      <p:grpSpPr>
        <a:xfrm>
          <a:off x="0" y="0"/>
          <a:ext cx="0" cy="0"/>
          <a:chOff x="0" y="0"/>
          <a:chExt cx="0" cy="0"/>
        </a:xfrm>
      </p:grpSpPr>
      <p:pic>
        <p:nvPicPr>
          <p:cNvPr id="2" name="Image 0" descr="img/slitlamp.png"/>
          <p:cNvPicPr>
            <a:picLocks noChangeAspect="1"/>
          </p:cNvPicPr>
          <p:nvPr/>
        </p:nvPicPr>
        <p:blipFill>
          <a:blip r:embed="rId3">
            <a:alphaModFix amt="22000"/>
          </a:blip>
          <a:srcRect/>
          <a:stretch/>
        </p:blipFill>
        <p:spPr>
          <a:xfrm>
            <a:off x="0" y="0"/>
            <a:ext cx="9144000" cy="5143500"/>
          </a:xfrm>
          <a:prstGeom prst="rect">
            <a:avLst/>
          </a:prstGeom>
        </p:spPr>
      </p:pic>
      <p:sp>
        <p:nvSpPr>
          <p:cNvPr id="4" name="Text 1"/>
          <p:cNvSpPr/>
          <p:nvPr/>
        </p:nvSpPr>
        <p:spPr>
          <a:xfrm>
            <a:off x="548640" y="457200"/>
            <a:ext cx="7315200" cy="274320"/>
          </a:xfrm>
          <a:prstGeom prst="rect">
            <a:avLst/>
          </a:prstGeom>
          <a:noFill/>
          <a:ln/>
        </p:spPr>
        <p:txBody>
          <a:bodyPr wrap="square" lIns="0" tIns="0" rIns="0" bIns="0" rtlCol="0" anchor="ctr"/>
          <a:lstStyle/>
          <a:p>
            <a:pPr marL="0" indent="0">
              <a:buNone/>
            </a:pPr>
            <a:r>
              <a:rPr lang="en-US" b="1" kern="0" spc="400" dirty="0">
                <a:solidFill>
                  <a:srgbClr val="C8584D"/>
                </a:solidFill>
                <a:latin typeface="Calibri" pitchFamily="34" charset="0"/>
                <a:ea typeface="Calibri" pitchFamily="34" charset="-122"/>
                <a:cs typeface="Calibri" pitchFamily="34" charset="-120"/>
              </a:rPr>
              <a:t>A QUICK ORIENTATION</a:t>
            </a:r>
            <a:endParaRPr lang="en-US" dirty="0"/>
          </a:p>
        </p:txBody>
      </p:sp>
      <p:sp>
        <p:nvSpPr>
          <p:cNvPr id="5" name="Text 2"/>
          <p:cNvSpPr/>
          <p:nvPr/>
        </p:nvSpPr>
        <p:spPr>
          <a:xfrm>
            <a:off x="548640" y="921389"/>
            <a:ext cx="8229600" cy="73152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Ophthalmology?</a:t>
            </a:r>
            <a:endParaRPr lang="en-US" sz="3600" dirty="0"/>
          </a:p>
        </p:txBody>
      </p:sp>
      <p:sp>
        <p:nvSpPr>
          <p:cNvPr id="6" name="Text 3"/>
          <p:cNvSpPr/>
          <p:nvPr/>
        </p:nvSpPr>
        <p:spPr>
          <a:xfrm>
            <a:off x="548640" y="1965960"/>
            <a:ext cx="8046720" cy="1097280"/>
          </a:xfrm>
          <a:prstGeom prst="rect">
            <a:avLst/>
          </a:prstGeom>
          <a:noFill/>
          <a:ln/>
        </p:spPr>
        <p:txBody>
          <a:bodyPr wrap="square" lIns="0" tIns="0" rIns="0" bIns="0" rtlCol="0" anchor="ctr"/>
          <a:lstStyle/>
          <a:p>
            <a:pPr marL="0" indent="0">
              <a:buNone/>
            </a:pPr>
            <a:r>
              <a:rPr lang="en-US" sz="2000" dirty="0">
                <a:solidFill>
                  <a:srgbClr val="1A2238"/>
                </a:solidFill>
                <a:latin typeface="Calibri" pitchFamily="34" charset="0"/>
                <a:ea typeface="Calibri" pitchFamily="34" charset="-122"/>
                <a:cs typeface="Calibri" pitchFamily="34" charset="-120"/>
              </a:rPr>
              <a:t>Ophthalmology is the branch of medicine that deals with the anatomy, function, and disease of the visual system. Optometry is the related profession that handles vision testing, refraction, and detection of ocular disease. Together they see between 88 and 100 million U.S. adults each year.</a:t>
            </a:r>
            <a:endParaRPr lang="en-US" sz="2000" dirty="0"/>
          </a:p>
        </p:txBody>
      </p:sp>
      <p:sp>
        <p:nvSpPr>
          <p:cNvPr id="7" name="Text 4"/>
          <p:cNvSpPr/>
          <p:nvPr/>
        </p:nvSpPr>
        <p:spPr>
          <a:xfrm>
            <a:off x="548640" y="3108960"/>
            <a:ext cx="8229600" cy="274320"/>
          </a:xfrm>
          <a:prstGeom prst="rect">
            <a:avLst/>
          </a:prstGeom>
          <a:noFill/>
          <a:ln/>
        </p:spPr>
        <p:txBody>
          <a:bodyPr wrap="square" lIns="0" tIns="0" rIns="0" bIns="0" rtlCol="0" anchor="ctr"/>
          <a:lstStyle/>
          <a:p>
            <a:pPr marL="0" indent="0">
              <a:buNone/>
            </a:pPr>
            <a:r>
              <a:rPr lang="en-US" sz="1100" b="1" kern="0" spc="300" dirty="0">
                <a:solidFill>
                  <a:srgbClr val="6B7785"/>
                </a:solidFill>
                <a:latin typeface="Calibri" pitchFamily="34" charset="0"/>
                <a:ea typeface="Calibri" pitchFamily="34" charset="-122"/>
                <a:cs typeface="Calibri" pitchFamily="34" charset="-120"/>
              </a:rPr>
              <a:t>THE COMPREHENSIVE EYE EXAM COVERS</a:t>
            </a:r>
            <a:endParaRPr lang="en-US" sz="1100" dirty="0"/>
          </a:p>
        </p:txBody>
      </p:sp>
      <p:sp>
        <p:nvSpPr>
          <p:cNvPr id="8" name="Shape 5"/>
          <p:cNvSpPr/>
          <p:nvPr/>
        </p:nvSpPr>
        <p:spPr>
          <a:xfrm>
            <a:off x="502920" y="3474720"/>
            <a:ext cx="1280160" cy="868680"/>
          </a:xfrm>
          <a:prstGeom prst="rect">
            <a:avLst/>
          </a:prstGeom>
          <a:solidFill>
            <a:srgbClr val="FFFFFF"/>
          </a:solidFill>
          <a:ln w="9525">
            <a:solidFill>
              <a:srgbClr val="D8CFC0"/>
            </a:solidFill>
            <a:prstDash val="solid"/>
          </a:ln>
        </p:spPr>
        <p:txBody>
          <a:bodyPr/>
          <a:lstStyle/>
          <a:p>
            <a:endParaRPr lang="en-US" sz="2400"/>
          </a:p>
        </p:txBody>
      </p:sp>
      <p:sp>
        <p:nvSpPr>
          <p:cNvPr id="9" name="Shape 6"/>
          <p:cNvSpPr/>
          <p:nvPr/>
        </p:nvSpPr>
        <p:spPr>
          <a:xfrm>
            <a:off x="502920" y="3474720"/>
            <a:ext cx="1280160" cy="45720"/>
          </a:xfrm>
          <a:prstGeom prst="rect">
            <a:avLst/>
          </a:prstGeom>
          <a:solidFill>
            <a:srgbClr val="446680"/>
          </a:solidFill>
          <a:ln w="12700">
            <a:solidFill>
              <a:srgbClr val="446680"/>
            </a:solidFill>
            <a:prstDash val="solid"/>
          </a:ln>
        </p:spPr>
        <p:txBody>
          <a:bodyPr/>
          <a:lstStyle/>
          <a:p>
            <a:endParaRPr lang="en-US" sz="2400"/>
          </a:p>
        </p:txBody>
      </p:sp>
      <p:sp>
        <p:nvSpPr>
          <p:cNvPr id="10" name="Text 7"/>
          <p:cNvSpPr/>
          <p:nvPr/>
        </p:nvSpPr>
        <p:spPr>
          <a:xfrm>
            <a:off x="502920" y="3611880"/>
            <a:ext cx="1280160" cy="73152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Visual acuity</a:t>
            </a:r>
            <a:endParaRPr lang="en-US" sz="1400" dirty="0"/>
          </a:p>
        </p:txBody>
      </p:sp>
      <p:sp>
        <p:nvSpPr>
          <p:cNvPr id="11" name="Shape 8"/>
          <p:cNvSpPr/>
          <p:nvPr/>
        </p:nvSpPr>
        <p:spPr>
          <a:xfrm>
            <a:off x="1874520" y="3474720"/>
            <a:ext cx="1280160" cy="868680"/>
          </a:xfrm>
          <a:prstGeom prst="rect">
            <a:avLst/>
          </a:prstGeom>
          <a:solidFill>
            <a:srgbClr val="FFFFFF"/>
          </a:solidFill>
          <a:ln w="9525">
            <a:solidFill>
              <a:srgbClr val="D8CFC0"/>
            </a:solidFill>
            <a:prstDash val="solid"/>
          </a:ln>
        </p:spPr>
        <p:txBody>
          <a:bodyPr/>
          <a:lstStyle/>
          <a:p>
            <a:endParaRPr lang="en-US" sz="2400"/>
          </a:p>
        </p:txBody>
      </p:sp>
      <p:sp>
        <p:nvSpPr>
          <p:cNvPr id="12" name="Shape 9"/>
          <p:cNvSpPr/>
          <p:nvPr/>
        </p:nvSpPr>
        <p:spPr>
          <a:xfrm>
            <a:off x="1874520" y="3474720"/>
            <a:ext cx="1280160" cy="45720"/>
          </a:xfrm>
          <a:prstGeom prst="rect">
            <a:avLst/>
          </a:prstGeom>
          <a:solidFill>
            <a:srgbClr val="446680"/>
          </a:solidFill>
          <a:ln w="12700">
            <a:solidFill>
              <a:srgbClr val="446680"/>
            </a:solidFill>
            <a:prstDash val="solid"/>
          </a:ln>
        </p:spPr>
        <p:txBody>
          <a:bodyPr/>
          <a:lstStyle/>
          <a:p>
            <a:endParaRPr lang="en-US" sz="2400"/>
          </a:p>
        </p:txBody>
      </p:sp>
      <p:sp>
        <p:nvSpPr>
          <p:cNvPr id="13" name="Text 10"/>
          <p:cNvSpPr/>
          <p:nvPr/>
        </p:nvSpPr>
        <p:spPr>
          <a:xfrm>
            <a:off x="1874520" y="3611880"/>
            <a:ext cx="1280160" cy="73152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Refraction</a:t>
            </a:r>
            <a:endParaRPr lang="en-US" sz="1400" dirty="0"/>
          </a:p>
        </p:txBody>
      </p:sp>
      <p:sp>
        <p:nvSpPr>
          <p:cNvPr id="14" name="Shape 11"/>
          <p:cNvSpPr/>
          <p:nvPr/>
        </p:nvSpPr>
        <p:spPr>
          <a:xfrm>
            <a:off x="3246120" y="3474720"/>
            <a:ext cx="1280160" cy="868680"/>
          </a:xfrm>
          <a:prstGeom prst="rect">
            <a:avLst/>
          </a:prstGeom>
          <a:solidFill>
            <a:srgbClr val="FFFFFF"/>
          </a:solidFill>
          <a:ln w="9525">
            <a:solidFill>
              <a:srgbClr val="D8CFC0"/>
            </a:solidFill>
            <a:prstDash val="solid"/>
          </a:ln>
        </p:spPr>
        <p:txBody>
          <a:bodyPr/>
          <a:lstStyle/>
          <a:p>
            <a:endParaRPr lang="en-US" sz="2400"/>
          </a:p>
        </p:txBody>
      </p:sp>
      <p:sp>
        <p:nvSpPr>
          <p:cNvPr id="15" name="Shape 12"/>
          <p:cNvSpPr/>
          <p:nvPr/>
        </p:nvSpPr>
        <p:spPr>
          <a:xfrm>
            <a:off x="3246120" y="3474720"/>
            <a:ext cx="1280160" cy="45720"/>
          </a:xfrm>
          <a:prstGeom prst="rect">
            <a:avLst/>
          </a:prstGeom>
          <a:solidFill>
            <a:srgbClr val="446680"/>
          </a:solidFill>
          <a:ln w="12700">
            <a:solidFill>
              <a:srgbClr val="446680"/>
            </a:solidFill>
            <a:prstDash val="solid"/>
          </a:ln>
        </p:spPr>
        <p:txBody>
          <a:bodyPr/>
          <a:lstStyle/>
          <a:p>
            <a:endParaRPr lang="en-US" sz="2400"/>
          </a:p>
        </p:txBody>
      </p:sp>
      <p:sp>
        <p:nvSpPr>
          <p:cNvPr id="16" name="Text 13"/>
          <p:cNvSpPr/>
          <p:nvPr/>
        </p:nvSpPr>
        <p:spPr>
          <a:xfrm>
            <a:off x="3246120" y="3611880"/>
            <a:ext cx="1280160" cy="73152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Intraocular pressure</a:t>
            </a:r>
            <a:endParaRPr lang="en-US" sz="1400" dirty="0"/>
          </a:p>
        </p:txBody>
      </p:sp>
      <p:sp>
        <p:nvSpPr>
          <p:cNvPr id="17" name="Shape 14"/>
          <p:cNvSpPr/>
          <p:nvPr/>
        </p:nvSpPr>
        <p:spPr>
          <a:xfrm>
            <a:off x="4617720" y="3474720"/>
            <a:ext cx="1280160" cy="868680"/>
          </a:xfrm>
          <a:prstGeom prst="rect">
            <a:avLst/>
          </a:prstGeom>
          <a:solidFill>
            <a:srgbClr val="FFFFFF"/>
          </a:solidFill>
          <a:ln w="9525">
            <a:solidFill>
              <a:srgbClr val="D8CFC0"/>
            </a:solidFill>
            <a:prstDash val="solid"/>
          </a:ln>
        </p:spPr>
        <p:txBody>
          <a:bodyPr/>
          <a:lstStyle/>
          <a:p>
            <a:endParaRPr lang="en-US" sz="2400"/>
          </a:p>
        </p:txBody>
      </p:sp>
      <p:sp>
        <p:nvSpPr>
          <p:cNvPr id="18" name="Shape 15"/>
          <p:cNvSpPr/>
          <p:nvPr/>
        </p:nvSpPr>
        <p:spPr>
          <a:xfrm>
            <a:off x="4617720" y="3474720"/>
            <a:ext cx="1280160" cy="45720"/>
          </a:xfrm>
          <a:prstGeom prst="rect">
            <a:avLst/>
          </a:prstGeom>
          <a:solidFill>
            <a:srgbClr val="446680"/>
          </a:solidFill>
          <a:ln w="12700">
            <a:solidFill>
              <a:srgbClr val="446680"/>
            </a:solidFill>
            <a:prstDash val="solid"/>
          </a:ln>
        </p:spPr>
        <p:txBody>
          <a:bodyPr/>
          <a:lstStyle/>
          <a:p>
            <a:endParaRPr lang="en-US" sz="2400"/>
          </a:p>
        </p:txBody>
      </p:sp>
      <p:sp>
        <p:nvSpPr>
          <p:cNvPr id="19" name="Text 16"/>
          <p:cNvSpPr/>
          <p:nvPr/>
        </p:nvSpPr>
        <p:spPr>
          <a:xfrm>
            <a:off x="4617720" y="3611880"/>
            <a:ext cx="1280160" cy="73152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Slit-lamp exam</a:t>
            </a:r>
            <a:endParaRPr lang="en-US" sz="1400" dirty="0"/>
          </a:p>
        </p:txBody>
      </p:sp>
      <p:sp>
        <p:nvSpPr>
          <p:cNvPr id="20" name="Shape 17"/>
          <p:cNvSpPr/>
          <p:nvPr/>
        </p:nvSpPr>
        <p:spPr>
          <a:xfrm>
            <a:off x="5989320" y="3474720"/>
            <a:ext cx="1280160" cy="868680"/>
          </a:xfrm>
          <a:prstGeom prst="rect">
            <a:avLst/>
          </a:prstGeom>
          <a:solidFill>
            <a:srgbClr val="FFFFFF"/>
          </a:solidFill>
          <a:ln w="9525">
            <a:solidFill>
              <a:srgbClr val="D8CFC0"/>
            </a:solidFill>
            <a:prstDash val="solid"/>
          </a:ln>
        </p:spPr>
        <p:txBody>
          <a:bodyPr/>
          <a:lstStyle/>
          <a:p>
            <a:endParaRPr lang="en-US" sz="2400"/>
          </a:p>
        </p:txBody>
      </p:sp>
      <p:sp>
        <p:nvSpPr>
          <p:cNvPr id="21" name="Shape 18"/>
          <p:cNvSpPr/>
          <p:nvPr/>
        </p:nvSpPr>
        <p:spPr>
          <a:xfrm>
            <a:off x="5989320" y="3474720"/>
            <a:ext cx="1280160" cy="45720"/>
          </a:xfrm>
          <a:prstGeom prst="rect">
            <a:avLst/>
          </a:prstGeom>
          <a:solidFill>
            <a:srgbClr val="446680"/>
          </a:solidFill>
          <a:ln w="12700">
            <a:solidFill>
              <a:srgbClr val="446680"/>
            </a:solidFill>
            <a:prstDash val="solid"/>
          </a:ln>
        </p:spPr>
        <p:txBody>
          <a:bodyPr/>
          <a:lstStyle/>
          <a:p>
            <a:endParaRPr lang="en-US" sz="2400"/>
          </a:p>
        </p:txBody>
      </p:sp>
      <p:sp>
        <p:nvSpPr>
          <p:cNvPr id="22" name="Text 19"/>
          <p:cNvSpPr/>
          <p:nvPr/>
        </p:nvSpPr>
        <p:spPr>
          <a:xfrm>
            <a:off x="5989320" y="3611880"/>
            <a:ext cx="1280160" cy="73152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Ocular motility</a:t>
            </a:r>
            <a:endParaRPr lang="en-US" sz="1400" dirty="0"/>
          </a:p>
        </p:txBody>
      </p:sp>
      <p:sp>
        <p:nvSpPr>
          <p:cNvPr id="23" name="Shape 20"/>
          <p:cNvSpPr/>
          <p:nvPr/>
        </p:nvSpPr>
        <p:spPr>
          <a:xfrm>
            <a:off x="7360920" y="3474720"/>
            <a:ext cx="1280160" cy="868680"/>
          </a:xfrm>
          <a:prstGeom prst="rect">
            <a:avLst/>
          </a:prstGeom>
          <a:solidFill>
            <a:srgbClr val="FFFFFF"/>
          </a:solidFill>
          <a:ln w="9525">
            <a:solidFill>
              <a:srgbClr val="D8CFC0"/>
            </a:solidFill>
            <a:prstDash val="solid"/>
          </a:ln>
        </p:spPr>
        <p:txBody>
          <a:bodyPr/>
          <a:lstStyle/>
          <a:p>
            <a:endParaRPr lang="en-US" sz="2400"/>
          </a:p>
        </p:txBody>
      </p:sp>
      <p:sp>
        <p:nvSpPr>
          <p:cNvPr id="24" name="Shape 21"/>
          <p:cNvSpPr/>
          <p:nvPr/>
        </p:nvSpPr>
        <p:spPr>
          <a:xfrm>
            <a:off x="7360920" y="3474720"/>
            <a:ext cx="1280160" cy="45720"/>
          </a:xfrm>
          <a:prstGeom prst="rect">
            <a:avLst/>
          </a:prstGeom>
          <a:solidFill>
            <a:srgbClr val="446680"/>
          </a:solidFill>
          <a:ln w="12700">
            <a:solidFill>
              <a:srgbClr val="446680"/>
            </a:solidFill>
            <a:prstDash val="solid"/>
          </a:ln>
        </p:spPr>
        <p:txBody>
          <a:bodyPr/>
          <a:lstStyle/>
          <a:p>
            <a:endParaRPr lang="en-US" sz="2400"/>
          </a:p>
        </p:txBody>
      </p:sp>
      <p:sp>
        <p:nvSpPr>
          <p:cNvPr id="25" name="Text 22"/>
          <p:cNvSpPr/>
          <p:nvPr/>
        </p:nvSpPr>
        <p:spPr>
          <a:xfrm>
            <a:off x="7360920" y="3611880"/>
            <a:ext cx="1280160" cy="73152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Pupillary function</a:t>
            </a:r>
            <a:endParaRPr lang="en-US" sz="1400" dirty="0"/>
          </a:p>
        </p:txBody>
      </p:sp>
      <p:sp>
        <p:nvSpPr>
          <p:cNvPr id="26" name="Text 23"/>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4 / 28</a:t>
            </a:r>
            <a:endParaRPr lang="en-US" sz="1050" dirty="0"/>
          </a:p>
        </p:txBody>
      </p:sp>
      <p:sp>
        <p:nvSpPr>
          <p:cNvPr id="99" name="ImgAttribution"/>
          <p:cNvSpPr/>
          <p:nvPr/>
        </p:nvSpPr>
        <p:spPr>
          <a:xfrm>
            <a:off x="548640" y="4865000"/>
            <a:ext cx="4500000" cy="200000"/>
          </a:xfrm>
          <a:prstGeom prst="rect">
            <a:avLst/>
          </a:prstGeom>
          <a:noFill/>
          <a:ln/>
        </p:spPr>
        <p:txBody>
          <a:bodyPr wrap="square" lIns="0" tIns="0" rIns="0" bIns="0" rtlCol="0" anchor="ctr"/>
          <a:lstStyle/>
          <a:p>
            <a:pPr marL="0" indent="0" algn="l">
              <a:buNone/>
            </a:pPr>
            <a:r>
              <a:rPr lang="en-US" sz="1000" i="1" dirty="0">
                <a:solidFill>
                  <a:schemeClr val="tx1">
                    <a:lumMod val="85000"/>
                    <a:lumOff val="15000"/>
                  </a:schemeClr>
                </a:solidFill>
                <a:latin typeface="Calibri" pitchFamily="34" charset="0"/>
                <a:ea typeface="Calibri" pitchFamily="34" charset="-122"/>
                <a:cs typeface="Calibri" pitchFamily="34" charset="-120"/>
              </a:rPr>
              <a:t>Photo: Slit Lamp Examination, Smithsonian Magazine Photo Contest</a:t>
            </a:r>
            <a:endParaRPr lang="en-US" sz="1000"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5EFE6"/>
        </a:solidFill>
        <a:effectLst/>
      </p:bgPr>
    </p:bg>
    <p:spTree>
      <p:nvGrpSpPr>
        <p:cNvPr id="1" name=""/>
        <p:cNvGrpSpPr/>
        <p:nvPr/>
      </p:nvGrpSpPr>
      <p:grpSpPr>
        <a:xfrm>
          <a:off x="0" y="0"/>
          <a:ext cx="0" cy="0"/>
          <a:chOff x="0" y="0"/>
          <a:chExt cx="0" cy="0"/>
        </a:xfrm>
      </p:grpSpPr>
      <p:sp>
        <p:nvSpPr>
          <p:cNvPr id="2" name="Shape 0"/>
          <p:cNvSpPr/>
          <p:nvPr/>
        </p:nvSpPr>
        <p:spPr>
          <a:xfrm>
            <a:off x="4663440" y="0"/>
            <a:ext cx="4480560" cy="5143500"/>
          </a:xfrm>
          <a:prstGeom prst="rect">
            <a:avLst/>
          </a:prstGeom>
          <a:solidFill>
            <a:srgbClr val="FFFFFF"/>
          </a:solidFill>
          <a:ln w="12700">
            <a:solidFill>
              <a:srgbClr val="FFFFFF"/>
            </a:solidFill>
            <a:prstDash val="solid"/>
          </a:ln>
        </p:spPr>
        <p:txBody>
          <a:bodyPr/>
          <a:lstStyle/>
          <a:p>
            <a:endParaRPr lang="en-US" sz="2000"/>
          </a:p>
        </p:txBody>
      </p:sp>
      <p:sp>
        <p:nvSpPr>
          <p:cNvPr id="3" name="Shape 1"/>
          <p:cNvSpPr/>
          <p:nvPr/>
        </p:nvSpPr>
        <p:spPr>
          <a:xfrm>
            <a:off x="4663440" y="0"/>
            <a:ext cx="36576" cy="5143500"/>
          </a:xfrm>
          <a:prstGeom prst="rect">
            <a:avLst/>
          </a:prstGeom>
          <a:solidFill>
            <a:srgbClr val="C8584D"/>
          </a:solidFill>
          <a:ln w="12700">
            <a:solidFill>
              <a:srgbClr val="C8584D"/>
            </a:solidFill>
            <a:prstDash val="solid"/>
          </a:ln>
        </p:spPr>
        <p:txBody>
          <a:bodyPr/>
          <a:lstStyle/>
          <a:p>
            <a:endParaRPr lang="en-US" sz="2000"/>
          </a:p>
        </p:txBody>
      </p:sp>
      <p:pic>
        <p:nvPicPr>
          <p:cNvPr id="4" name="Image 0" descr="img/trigeminal.png"/>
          <p:cNvPicPr>
            <a:picLocks noChangeAspect="1"/>
          </p:cNvPicPr>
          <p:nvPr/>
        </p:nvPicPr>
        <p:blipFill>
          <a:blip r:embed="rId3"/>
          <a:srcRect/>
          <a:stretch/>
        </p:blipFill>
        <p:spPr>
          <a:xfrm>
            <a:off x="4781944" y="834390"/>
            <a:ext cx="4243552" cy="3474720"/>
          </a:xfrm>
          <a:prstGeom prst="rect">
            <a:avLst/>
          </a:prstGeom>
        </p:spPr>
      </p:pic>
      <p:sp>
        <p:nvSpPr>
          <p:cNvPr id="5" name="Text 2"/>
          <p:cNvSpPr/>
          <p:nvPr/>
        </p:nvSpPr>
        <p:spPr>
          <a:xfrm>
            <a:off x="548640" y="457200"/>
            <a:ext cx="3931920" cy="274320"/>
          </a:xfrm>
          <a:prstGeom prst="rect">
            <a:avLst/>
          </a:prstGeom>
          <a:noFill/>
          <a:ln/>
        </p:spPr>
        <p:txBody>
          <a:bodyPr wrap="square" lIns="0" tIns="0" rIns="0" bIns="0" rtlCol="0" anchor="ctr"/>
          <a:lstStyle/>
          <a:p>
            <a:pPr marL="0" indent="0">
              <a:buNone/>
            </a:pPr>
            <a:r>
              <a:rPr lang="en-US" sz="1200" b="1" kern="0" spc="400" dirty="0">
                <a:solidFill>
                  <a:srgbClr val="C8584D"/>
                </a:solidFill>
                <a:latin typeface="Calibri" pitchFamily="34" charset="0"/>
                <a:ea typeface="Calibri" pitchFamily="34" charset="-122"/>
                <a:cs typeface="Calibri" pitchFamily="34" charset="-120"/>
              </a:rPr>
              <a:t>THE WIRING</a:t>
            </a:r>
            <a:endParaRPr lang="en-US" sz="1200" dirty="0"/>
          </a:p>
        </p:txBody>
      </p:sp>
      <p:sp>
        <p:nvSpPr>
          <p:cNvPr id="6" name="Text 3"/>
          <p:cNvSpPr/>
          <p:nvPr/>
        </p:nvSpPr>
        <p:spPr>
          <a:xfrm>
            <a:off x="548640" y="868680"/>
            <a:ext cx="4023360" cy="1371600"/>
          </a:xfrm>
          <a:prstGeom prst="rect">
            <a:avLst/>
          </a:prstGeom>
          <a:noFill/>
          <a:ln/>
        </p:spPr>
        <p:txBody>
          <a:bodyPr wrap="square" lIns="0" tIns="0" rIns="0" bIns="0" rtlCol="0" anchor="t"/>
          <a:lstStyle/>
          <a:p>
            <a:pPr marL="0" indent="0">
              <a:buNone/>
            </a:pPr>
            <a:r>
              <a:rPr lang="en-US" sz="3200" dirty="0">
                <a:solidFill>
                  <a:srgbClr val="0F2949"/>
                </a:solidFill>
                <a:latin typeface="Georgia" pitchFamily="34" charset="0"/>
                <a:ea typeface="Georgia" pitchFamily="34" charset="-122"/>
                <a:cs typeface="Georgia" pitchFamily="34" charset="-120"/>
              </a:rPr>
              <a:t>The eye and the head</a:t>
            </a:r>
            <a:endParaRPr lang="en-US" sz="3200" dirty="0"/>
          </a:p>
          <a:p>
            <a:pPr marL="0" indent="0">
              <a:buNone/>
            </a:pPr>
            <a:r>
              <a:rPr lang="en-US" sz="3200" dirty="0">
                <a:solidFill>
                  <a:srgbClr val="0F2949"/>
                </a:solidFill>
                <a:latin typeface="Georgia" pitchFamily="34" charset="0"/>
                <a:ea typeface="Georgia" pitchFamily="34" charset="-122"/>
                <a:cs typeface="Georgia" pitchFamily="34" charset="-120"/>
              </a:rPr>
              <a:t>share a nerve</a:t>
            </a:r>
            <a:endParaRPr lang="en-US" sz="3200" dirty="0"/>
          </a:p>
        </p:txBody>
      </p:sp>
      <p:sp>
        <p:nvSpPr>
          <p:cNvPr id="7" name="Shape 4"/>
          <p:cNvSpPr/>
          <p:nvPr/>
        </p:nvSpPr>
        <p:spPr>
          <a:xfrm>
            <a:off x="548640" y="2331720"/>
            <a:ext cx="457200" cy="0"/>
          </a:xfrm>
          <a:prstGeom prst="line">
            <a:avLst/>
          </a:prstGeom>
          <a:noFill/>
          <a:ln w="25400">
            <a:solidFill>
              <a:srgbClr val="C8584D"/>
            </a:solidFill>
            <a:prstDash val="solid"/>
          </a:ln>
        </p:spPr>
        <p:txBody>
          <a:bodyPr/>
          <a:lstStyle/>
          <a:p>
            <a:endParaRPr lang="en-US" sz="2000"/>
          </a:p>
        </p:txBody>
      </p:sp>
      <p:sp>
        <p:nvSpPr>
          <p:cNvPr id="8" name="Text 5"/>
          <p:cNvSpPr/>
          <p:nvPr/>
        </p:nvSpPr>
        <p:spPr>
          <a:xfrm>
            <a:off x="548640" y="2468880"/>
            <a:ext cx="4023360" cy="91440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V1, the ophthalmic branch of the trigeminal nerve, carries sensation from the cornea, the forehead, and the dura mater inside the skull.</a:t>
            </a:r>
            <a:endParaRPr lang="en-US" sz="1400" dirty="0"/>
          </a:p>
        </p:txBody>
      </p:sp>
      <p:sp>
        <p:nvSpPr>
          <p:cNvPr id="9" name="Text 6"/>
          <p:cNvSpPr/>
          <p:nvPr/>
        </p:nvSpPr>
        <p:spPr>
          <a:xfrm>
            <a:off x="548640" y="3429000"/>
            <a:ext cx="4023360" cy="77724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All of those signals converge at the trigeminal nucleus caudalis (TNC) before reaching the brain.</a:t>
            </a:r>
            <a:endParaRPr lang="en-US" sz="1400" dirty="0"/>
          </a:p>
        </p:txBody>
      </p:sp>
      <p:sp>
        <p:nvSpPr>
          <p:cNvPr id="10" name="Text 7"/>
          <p:cNvSpPr/>
          <p:nvPr/>
        </p:nvSpPr>
        <p:spPr>
          <a:xfrm>
            <a:off x="548640" y="4251960"/>
            <a:ext cx="4023360" cy="457200"/>
          </a:xfrm>
          <a:prstGeom prst="rect">
            <a:avLst/>
          </a:prstGeom>
          <a:noFill/>
          <a:ln/>
        </p:spPr>
        <p:txBody>
          <a:bodyPr wrap="square" lIns="0" tIns="0" rIns="0" bIns="0" rtlCol="0" anchor="ctr"/>
          <a:lstStyle/>
          <a:p>
            <a:pPr marL="0" indent="0">
              <a:buNone/>
            </a:pPr>
            <a:r>
              <a:rPr lang="en-US" sz="1400" i="1" dirty="0">
                <a:solidFill>
                  <a:srgbClr val="446680"/>
                </a:solidFill>
                <a:latin typeface="Calibri" pitchFamily="34" charset="0"/>
                <a:ea typeface="Calibri" pitchFamily="34" charset="-122"/>
                <a:cs typeface="Calibri" pitchFamily="34" charset="-120"/>
              </a:rPr>
              <a:t>Two different pain sources sharing one relay. Referred pain follows.</a:t>
            </a:r>
            <a:endParaRPr lang="en-US" sz="1400" dirty="0"/>
          </a:p>
        </p:txBody>
      </p:sp>
      <p:sp>
        <p:nvSpPr>
          <p:cNvPr id="11" name="Text 8"/>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00" dirty="0">
                <a:solidFill>
                  <a:srgbClr val="6B7785"/>
                </a:solidFill>
                <a:latin typeface="Calibri" pitchFamily="34" charset="0"/>
                <a:ea typeface="Calibri" pitchFamily="34" charset="-122"/>
                <a:cs typeface="Calibri" pitchFamily="34" charset="-120"/>
              </a:rPr>
              <a:t>5 / 28</a:t>
            </a:r>
            <a:endParaRPr lang="en-US" sz="1000" dirty="0"/>
          </a:p>
        </p:txBody>
      </p:sp>
      <p:sp>
        <p:nvSpPr>
          <p:cNvPr id="99" name="ImgAttribution"/>
          <p:cNvSpPr/>
          <p:nvPr/>
        </p:nvSpPr>
        <p:spPr>
          <a:xfrm>
            <a:off x="4781944" y="4350000"/>
            <a:ext cx="4243552" cy="200000"/>
          </a:xfrm>
          <a:prstGeom prst="rect">
            <a:avLst/>
          </a:prstGeom>
          <a:noFill/>
          <a:ln/>
        </p:spPr>
        <p:txBody>
          <a:bodyPr wrap="square" lIns="0" tIns="0" rIns="0" bIns="0" rtlCol="0" anchor="ctr"/>
          <a:lstStyle/>
          <a:p>
            <a:pPr marL="0" indent="0" algn="l">
              <a:buNone/>
            </a:pPr>
            <a:r>
              <a:rPr lang="en-US" sz="900" i="1" dirty="0">
                <a:solidFill>
                  <a:srgbClr val="6B7785"/>
                </a:solidFill>
                <a:latin typeface="Calibri" pitchFamily="34" charset="0"/>
                <a:ea typeface="Calibri" pitchFamily="34" charset="-122"/>
                <a:cs typeface="Calibri" pitchFamily="34" charset="-120"/>
              </a:rPr>
              <a:t>Diagram: trigeminocervical complex, via ResearchGate</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WHY MILD EYE CONDITIONS MATTER</a:t>
            </a:r>
            <a:endParaRPr lang="en-US" sz="14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Two facts about the connection</a:t>
            </a:r>
            <a:endParaRPr lang="en-US" sz="3600" dirty="0"/>
          </a:p>
        </p:txBody>
      </p:sp>
      <p:sp>
        <p:nvSpPr>
          <p:cNvPr id="4" name="Shape 2"/>
          <p:cNvSpPr/>
          <p:nvPr/>
        </p:nvSpPr>
        <p:spPr>
          <a:xfrm>
            <a:off x="548640" y="2011680"/>
            <a:ext cx="3931920" cy="274320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400"/>
          </a:p>
        </p:txBody>
      </p:sp>
      <p:sp>
        <p:nvSpPr>
          <p:cNvPr id="5" name="Shape 3"/>
          <p:cNvSpPr/>
          <p:nvPr/>
        </p:nvSpPr>
        <p:spPr>
          <a:xfrm>
            <a:off x="548640" y="2011680"/>
            <a:ext cx="3931920" cy="45720"/>
          </a:xfrm>
          <a:prstGeom prst="rect">
            <a:avLst/>
          </a:prstGeom>
          <a:solidFill>
            <a:srgbClr val="C8584D"/>
          </a:solidFill>
          <a:ln w="12700">
            <a:solidFill>
              <a:srgbClr val="C8584D"/>
            </a:solidFill>
            <a:prstDash val="solid"/>
          </a:ln>
        </p:spPr>
        <p:txBody>
          <a:bodyPr/>
          <a:lstStyle/>
          <a:p>
            <a:endParaRPr lang="en-US" sz="2400"/>
          </a:p>
        </p:txBody>
      </p:sp>
      <p:sp>
        <p:nvSpPr>
          <p:cNvPr id="6" name="Text 4"/>
          <p:cNvSpPr/>
          <p:nvPr/>
        </p:nvSpPr>
        <p:spPr>
          <a:xfrm>
            <a:off x="777240" y="2148840"/>
            <a:ext cx="457200" cy="36576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01</a:t>
            </a:r>
            <a:endParaRPr lang="en-US" sz="2800" dirty="0"/>
          </a:p>
        </p:txBody>
      </p:sp>
      <p:sp>
        <p:nvSpPr>
          <p:cNvPr id="7" name="Text 5"/>
          <p:cNvSpPr/>
          <p:nvPr/>
        </p:nvSpPr>
        <p:spPr>
          <a:xfrm>
            <a:off x="777240" y="2542032"/>
            <a:ext cx="3657600" cy="320040"/>
          </a:xfrm>
          <a:prstGeom prst="rect">
            <a:avLst/>
          </a:prstGeom>
          <a:noFill/>
          <a:ln/>
        </p:spPr>
        <p:txBody>
          <a:bodyPr wrap="square" lIns="0" tIns="0" rIns="0" bIns="0" rtlCol="0" anchor="ctr"/>
          <a:lstStyle/>
          <a:p>
            <a:pPr marL="0" indent="0">
              <a:buNone/>
            </a:pPr>
            <a:r>
              <a:rPr lang="en-US" sz="2000" b="1" dirty="0">
                <a:solidFill>
                  <a:srgbClr val="0F2949"/>
                </a:solidFill>
                <a:latin typeface="Georgia" pitchFamily="34" charset="0"/>
                <a:ea typeface="Georgia" pitchFamily="34" charset="-122"/>
                <a:cs typeface="Georgia" pitchFamily="34" charset="-120"/>
              </a:rPr>
              <a:t>Central sensitization</a:t>
            </a:r>
            <a:endParaRPr lang="en-US" sz="2000" dirty="0"/>
          </a:p>
        </p:txBody>
      </p:sp>
      <p:sp>
        <p:nvSpPr>
          <p:cNvPr id="8" name="Text 6"/>
          <p:cNvSpPr/>
          <p:nvPr/>
        </p:nvSpPr>
        <p:spPr>
          <a:xfrm>
            <a:off x="777240" y="2907792"/>
            <a:ext cx="3520440" cy="141732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The cornea has one of the highest densities of pain receptors in the body. Chronic low-grade irritation keeps the trigeminal pathway firing, and the system turns up its own gain. A stimulus that used to register as nothing starts registering as pain.</a:t>
            </a:r>
            <a:endParaRPr lang="en-US" sz="1400" dirty="0"/>
          </a:p>
        </p:txBody>
      </p:sp>
      <p:sp>
        <p:nvSpPr>
          <p:cNvPr id="9" name="Text 7"/>
          <p:cNvSpPr/>
          <p:nvPr/>
        </p:nvSpPr>
        <p:spPr>
          <a:xfrm>
            <a:off x="777240" y="4370832"/>
            <a:ext cx="3520440" cy="365760"/>
          </a:xfrm>
          <a:prstGeom prst="rect">
            <a:avLst/>
          </a:prstGeom>
          <a:noFill/>
          <a:ln/>
        </p:spPr>
        <p:txBody>
          <a:bodyPr wrap="square" lIns="0" tIns="0" rIns="0" bIns="0" rtlCol="0" anchor="ctr"/>
          <a:lstStyle/>
          <a:p>
            <a:pPr marL="0" indent="0">
              <a:buNone/>
            </a:pPr>
            <a:r>
              <a:rPr lang="en-US" sz="1100" i="1" dirty="0">
                <a:solidFill>
                  <a:srgbClr val="6B7785"/>
                </a:solidFill>
                <a:latin typeface="Calibri" pitchFamily="34" charset="0"/>
                <a:ea typeface="Calibri" pitchFamily="34" charset="-122"/>
                <a:cs typeface="Calibri" pitchFamily="34" charset="-120"/>
              </a:rPr>
              <a:t>Galor et al. (2015): dry eye patients showed elevated pain sensitivity at distant body sites, not just the eye.</a:t>
            </a:r>
            <a:endParaRPr lang="en-US" sz="1100" dirty="0"/>
          </a:p>
        </p:txBody>
      </p:sp>
      <p:sp>
        <p:nvSpPr>
          <p:cNvPr id="10" name="Shape 8"/>
          <p:cNvSpPr/>
          <p:nvPr/>
        </p:nvSpPr>
        <p:spPr>
          <a:xfrm>
            <a:off x="4663440" y="2011680"/>
            <a:ext cx="3931920" cy="274320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400"/>
          </a:p>
        </p:txBody>
      </p:sp>
      <p:sp>
        <p:nvSpPr>
          <p:cNvPr id="11" name="Shape 9"/>
          <p:cNvSpPr/>
          <p:nvPr/>
        </p:nvSpPr>
        <p:spPr>
          <a:xfrm>
            <a:off x="4663440" y="2011680"/>
            <a:ext cx="3931920" cy="45720"/>
          </a:xfrm>
          <a:prstGeom prst="rect">
            <a:avLst/>
          </a:prstGeom>
          <a:solidFill>
            <a:srgbClr val="C8584D"/>
          </a:solidFill>
          <a:ln w="12700">
            <a:solidFill>
              <a:srgbClr val="C8584D"/>
            </a:solidFill>
            <a:prstDash val="solid"/>
          </a:ln>
        </p:spPr>
        <p:txBody>
          <a:bodyPr/>
          <a:lstStyle/>
          <a:p>
            <a:endParaRPr lang="en-US" sz="2400"/>
          </a:p>
        </p:txBody>
      </p:sp>
      <p:sp>
        <p:nvSpPr>
          <p:cNvPr id="12" name="Text 10"/>
          <p:cNvSpPr/>
          <p:nvPr/>
        </p:nvSpPr>
        <p:spPr>
          <a:xfrm>
            <a:off x="4892039" y="2148840"/>
            <a:ext cx="607423" cy="365760"/>
          </a:xfrm>
          <a:prstGeom prst="rect">
            <a:avLst/>
          </a:prstGeom>
          <a:noFill/>
          <a:ln/>
        </p:spPr>
        <p:txBody>
          <a:bodyPr wrap="square" lIns="0" tIns="0" rIns="0" bIns="0" rtlCol="0" anchor="ctr"/>
          <a:lstStyle/>
          <a:p>
            <a:pPr marL="0" indent="0">
              <a:buNone/>
            </a:pPr>
            <a:r>
              <a:rPr lang="en-US" sz="2800" b="1" dirty="0">
                <a:solidFill>
                  <a:srgbClr val="C8584D"/>
                </a:solidFill>
                <a:latin typeface="Georgia" pitchFamily="34" charset="0"/>
                <a:ea typeface="Georgia" pitchFamily="34" charset="-122"/>
                <a:cs typeface="Georgia" pitchFamily="34" charset="-120"/>
              </a:rPr>
              <a:t>02</a:t>
            </a:r>
            <a:endParaRPr lang="en-US" sz="2800" dirty="0"/>
          </a:p>
        </p:txBody>
      </p:sp>
      <p:sp>
        <p:nvSpPr>
          <p:cNvPr id="13" name="Text 11"/>
          <p:cNvSpPr/>
          <p:nvPr/>
        </p:nvSpPr>
        <p:spPr>
          <a:xfrm>
            <a:off x="4892040" y="2542032"/>
            <a:ext cx="3657600" cy="320040"/>
          </a:xfrm>
          <a:prstGeom prst="rect">
            <a:avLst/>
          </a:prstGeom>
          <a:noFill/>
          <a:ln/>
        </p:spPr>
        <p:txBody>
          <a:bodyPr wrap="square" lIns="0" tIns="0" rIns="0" bIns="0" rtlCol="0" anchor="ctr"/>
          <a:lstStyle/>
          <a:p>
            <a:pPr marL="0" indent="0">
              <a:buNone/>
            </a:pPr>
            <a:r>
              <a:rPr lang="en-US" sz="2000" b="1" dirty="0">
                <a:solidFill>
                  <a:srgbClr val="0F2949"/>
                </a:solidFill>
                <a:latin typeface="Georgia" pitchFamily="34" charset="0"/>
                <a:ea typeface="Georgia" pitchFamily="34" charset="-122"/>
                <a:cs typeface="Georgia" pitchFamily="34" charset="-120"/>
              </a:rPr>
              <a:t>Shared chemistry</a:t>
            </a:r>
            <a:endParaRPr lang="en-US" sz="2000" dirty="0"/>
          </a:p>
        </p:txBody>
      </p:sp>
      <p:sp>
        <p:nvSpPr>
          <p:cNvPr id="14" name="Text 12"/>
          <p:cNvSpPr/>
          <p:nvPr/>
        </p:nvSpPr>
        <p:spPr>
          <a:xfrm>
            <a:off x="4892040" y="2907792"/>
            <a:ext cx="3520440" cy="1417320"/>
          </a:xfrm>
          <a:prstGeom prst="rect">
            <a:avLst/>
          </a:prstGeom>
          <a:noFill/>
          <a:ln/>
        </p:spPr>
        <p:txBody>
          <a:bodyPr wrap="square" lIns="0" tIns="0" rIns="0" bIns="0" rtlCol="0" anchor="ctr"/>
          <a:lstStyle/>
          <a:p>
            <a:pPr marL="0" indent="0">
              <a:buNone/>
            </a:pPr>
            <a:r>
              <a:rPr lang="en-US" sz="1400" dirty="0">
                <a:solidFill>
                  <a:srgbClr val="1A2238"/>
                </a:solidFill>
                <a:latin typeface="Calibri" pitchFamily="34" charset="0"/>
                <a:ea typeface="Calibri" pitchFamily="34" charset="-122"/>
                <a:cs typeface="Calibri" pitchFamily="34" charset="-120"/>
              </a:rPr>
              <a:t>CGRP, the molecule the new migraine drugs are designed to block, shows up in the trigeminal pain pathway and in tissues of the ocular surface. The eye and the head run on overlapping signaling.</a:t>
            </a:r>
            <a:endParaRPr lang="en-US" sz="1400" dirty="0"/>
          </a:p>
        </p:txBody>
      </p:sp>
      <p:sp>
        <p:nvSpPr>
          <p:cNvPr id="15" name="Text 13"/>
          <p:cNvSpPr/>
          <p:nvPr/>
        </p:nvSpPr>
        <p:spPr>
          <a:xfrm>
            <a:off x="4892040" y="4370832"/>
            <a:ext cx="3520440" cy="365760"/>
          </a:xfrm>
          <a:prstGeom prst="rect">
            <a:avLst/>
          </a:prstGeom>
          <a:noFill/>
          <a:ln/>
        </p:spPr>
        <p:txBody>
          <a:bodyPr wrap="square" lIns="0" tIns="0" rIns="0" bIns="0" rtlCol="0" anchor="ctr"/>
          <a:lstStyle/>
          <a:p>
            <a:pPr marL="0" indent="0">
              <a:buNone/>
            </a:pPr>
            <a:r>
              <a:rPr lang="en-US" sz="1100" i="1" dirty="0">
                <a:solidFill>
                  <a:srgbClr val="6B7785"/>
                </a:solidFill>
                <a:latin typeface="Calibri" pitchFamily="34" charset="0"/>
                <a:ea typeface="Calibri" pitchFamily="34" charset="-122"/>
                <a:cs typeface="Calibri" pitchFamily="34" charset="-120"/>
              </a:rPr>
              <a:t>Ashina et al. (2019); Yin et al. (2024).</a:t>
            </a:r>
            <a:endParaRPr lang="en-US" sz="1100" dirty="0"/>
          </a:p>
        </p:txBody>
      </p:sp>
      <p:sp>
        <p:nvSpPr>
          <p:cNvPr id="16" name="Text 14"/>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6 / 28</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WHY THIS IS STILL AN OPEN QUESTION</a:t>
            </a:r>
            <a:endParaRPr lang="en-US" sz="14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Two specialties, separate worlds</a:t>
            </a:r>
            <a:endParaRPr lang="en-US" sz="3600" dirty="0"/>
          </a:p>
        </p:txBody>
      </p:sp>
      <p:sp>
        <p:nvSpPr>
          <p:cNvPr id="4" name="Shape 2"/>
          <p:cNvSpPr/>
          <p:nvPr/>
        </p:nvSpPr>
        <p:spPr>
          <a:xfrm>
            <a:off x="731520" y="2057400"/>
            <a:ext cx="3383280" cy="1737360"/>
          </a:xfrm>
          <a:prstGeom prst="rect">
            <a:avLst/>
          </a:prstGeom>
          <a:solidFill>
            <a:srgbClr val="FFFFFF"/>
          </a:solidFill>
          <a:ln w="19050">
            <a:solidFill>
              <a:srgbClr val="446680"/>
            </a:solidFill>
            <a:prstDash val="solid"/>
          </a:ln>
          <a:effectLst>
            <a:outerShdw blurRad="152400" dist="38100" dir="5400000" algn="bl" rotWithShape="0">
              <a:srgbClr val="000000">
                <a:alpha val="10000"/>
              </a:srgbClr>
            </a:outerShdw>
          </a:effectLst>
        </p:spPr>
        <p:txBody>
          <a:bodyPr/>
          <a:lstStyle/>
          <a:p>
            <a:endParaRPr lang="en-US" sz="2400"/>
          </a:p>
        </p:txBody>
      </p:sp>
      <p:sp>
        <p:nvSpPr>
          <p:cNvPr id="5" name="Text 3"/>
          <p:cNvSpPr/>
          <p:nvPr/>
        </p:nvSpPr>
        <p:spPr>
          <a:xfrm>
            <a:off x="731520" y="2240280"/>
            <a:ext cx="3383280" cy="457200"/>
          </a:xfrm>
          <a:prstGeom prst="rect">
            <a:avLst/>
          </a:prstGeom>
          <a:noFill/>
          <a:ln/>
        </p:spPr>
        <p:txBody>
          <a:bodyPr wrap="square" lIns="0" tIns="0" rIns="0" bIns="0" rtlCol="0" anchor="ctr"/>
          <a:lstStyle/>
          <a:p>
            <a:pPr marL="0" indent="0" algn="ctr">
              <a:buNone/>
            </a:pPr>
            <a:r>
              <a:rPr lang="en-US" sz="2400" b="1" dirty="0">
                <a:solidFill>
                  <a:srgbClr val="0F2949"/>
                </a:solidFill>
                <a:latin typeface="Georgia" pitchFamily="34" charset="0"/>
                <a:ea typeface="Georgia" pitchFamily="34" charset="-122"/>
                <a:cs typeface="Georgia" pitchFamily="34" charset="-120"/>
              </a:rPr>
              <a:t>Neurology</a:t>
            </a:r>
            <a:endParaRPr lang="en-US" sz="2400" dirty="0"/>
          </a:p>
        </p:txBody>
      </p:sp>
      <p:sp>
        <p:nvSpPr>
          <p:cNvPr id="6" name="Text 4"/>
          <p:cNvSpPr/>
          <p:nvPr/>
        </p:nvSpPr>
        <p:spPr>
          <a:xfrm>
            <a:off x="731520" y="2743200"/>
            <a:ext cx="3383280" cy="914400"/>
          </a:xfrm>
          <a:prstGeom prst="rect">
            <a:avLst/>
          </a:prstGeom>
          <a:noFill/>
          <a:ln/>
        </p:spPr>
        <p:txBody>
          <a:bodyPr wrap="square" lIns="0" tIns="0" rIns="0" bIns="0" rtlCol="0" anchor="ctr"/>
          <a:lstStyle/>
          <a:p>
            <a:pPr marL="0" indent="0" algn="ctr">
              <a:buNone/>
            </a:pPr>
            <a:r>
              <a:rPr lang="en-US" sz="1600" dirty="0">
                <a:solidFill>
                  <a:srgbClr val="6B7785"/>
                </a:solidFill>
                <a:latin typeface="Calibri" pitchFamily="34" charset="0"/>
                <a:ea typeface="Calibri" pitchFamily="34" charset="-122"/>
                <a:cs typeface="Calibri" pitchFamily="34" charset="-120"/>
              </a:rPr>
              <a:t>Treats nervous system disorders, including headache.</a:t>
            </a:r>
            <a:endParaRPr lang="en-US" sz="1600" dirty="0"/>
          </a:p>
          <a:p>
            <a:pPr marL="0" indent="0" algn="ctr">
              <a:buNone/>
            </a:pPr>
            <a:r>
              <a:rPr lang="en-US" sz="1600" dirty="0">
                <a:solidFill>
                  <a:srgbClr val="6B7785"/>
                </a:solidFill>
                <a:latin typeface="Calibri" pitchFamily="34" charset="0"/>
                <a:ea typeface="Calibri" pitchFamily="34" charset="-122"/>
                <a:cs typeface="Calibri" pitchFamily="34" charset="-120"/>
              </a:rPr>
              <a:t>Uses its own classification (ICHD-3) and screening tools (HIT-6, MIDAS).</a:t>
            </a:r>
            <a:endParaRPr lang="en-US" sz="1600" dirty="0"/>
          </a:p>
        </p:txBody>
      </p:sp>
      <p:sp>
        <p:nvSpPr>
          <p:cNvPr id="7" name="Shape 5"/>
          <p:cNvSpPr/>
          <p:nvPr/>
        </p:nvSpPr>
        <p:spPr>
          <a:xfrm>
            <a:off x="5029200" y="2057400"/>
            <a:ext cx="3383280" cy="1737360"/>
          </a:xfrm>
          <a:prstGeom prst="rect">
            <a:avLst/>
          </a:prstGeom>
          <a:solidFill>
            <a:srgbClr val="FFFFFF"/>
          </a:solidFill>
          <a:ln w="19050">
            <a:solidFill>
              <a:srgbClr val="446680"/>
            </a:solidFill>
            <a:prstDash val="solid"/>
          </a:ln>
          <a:effectLst>
            <a:outerShdw blurRad="152400" dist="38100" dir="5400000" algn="bl" rotWithShape="0">
              <a:srgbClr val="000000">
                <a:alpha val="10000"/>
              </a:srgbClr>
            </a:outerShdw>
          </a:effectLst>
        </p:spPr>
        <p:txBody>
          <a:bodyPr/>
          <a:lstStyle/>
          <a:p>
            <a:endParaRPr lang="en-US" sz="2400"/>
          </a:p>
        </p:txBody>
      </p:sp>
      <p:sp>
        <p:nvSpPr>
          <p:cNvPr id="8" name="Text 6"/>
          <p:cNvSpPr/>
          <p:nvPr/>
        </p:nvSpPr>
        <p:spPr>
          <a:xfrm>
            <a:off x="5029200" y="2240280"/>
            <a:ext cx="3383280" cy="457200"/>
          </a:xfrm>
          <a:prstGeom prst="rect">
            <a:avLst/>
          </a:prstGeom>
          <a:noFill/>
          <a:ln/>
        </p:spPr>
        <p:txBody>
          <a:bodyPr wrap="square" lIns="0" tIns="0" rIns="0" bIns="0" rtlCol="0" anchor="ctr"/>
          <a:lstStyle/>
          <a:p>
            <a:pPr marL="0" indent="0" algn="ctr">
              <a:buNone/>
            </a:pPr>
            <a:r>
              <a:rPr lang="en-US" sz="2400" b="1" dirty="0">
                <a:solidFill>
                  <a:srgbClr val="0F2949"/>
                </a:solidFill>
                <a:latin typeface="Georgia" pitchFamily="34" charset="0"/>
                <a:ea typeface="Georgia" pitchFamily="34" charset="-122"/>
                <a:cs typeface="Georgia" pitchFamily="34" charset="-120"/>
              </a:rPr>
              <a:t>Ophthalmology</a:t>
            </a:r>
            <a:endParaRPr lang="en-US" sz="2400" dirty="0"/>
          </a:p>
        </p:txBody>
      </p:sp>
      <p:sp>
        <p:nvSpPr>
          <p:cNvPr id="9" name="Text 7"/>
          <p:cNvSpPr/>
          <p:nvPr/>
        </p:nvSpPr>
        <p:spPr>
          <a:xfrm>
            <a:off x="5029200" y="2743200"/>
            <a:ext cx="3383280" cy="914400"/>
          </a:xfrm>
          <a:prstGeom prst="rect">
            <a:avLst/>
          </a:prstGeom>
          <a:noFill/>
          <a:ln/>
        </p:spPr>
        <p:txBody>
          <a:bodyPr wrap="square" lIns="0" tIns="0" rIns="0" bIns="0" rtlCol="0" anchor="ctr"/>
          <a:lstStyle/>
          <a:p>
            <a:pPr marL="0" indent="0" algn="ctr">
              <a:buNone/>
            </a:pPr>
            <a:r>
              <a:rPr lang="en-US" sz="1600" dirty="0">
                <a:solidFill>
                  <a:srgbClr val="6B7785"/>
                </a:solidFill>
                <a:latin typeface="Calibri" pitchFamily="34" charset="0"/>
                <a:ea typeface="Calibri" pitchFamily="34" charset="-122"/>
                <a:cs typeface="Calibri" pitchFamily="34" charset="-120"/>
              </a:rPr>
              <a:t>Treats eye disease and the visual system.</a:t>
            </a:r>
            <a:endParaRPr lang="en-US" sz="1600" dirty="0"/>
          </a:p>
          <a:p>
            <a:pPr marL="0" indent="0" algn="ctr">
              <a:buNone/>
            </a:pPr>
            <a:r>
              <a:rPr lang="en-US" sz="1600" dirty="0">
                <a:solidFill>
                  <a:srgbClr val="6B7785"/>
                </a:solidFill>
                <a:latin typeface="Calibri" pitchFamily="34" charset="0"/>
                <a:ea typeface="Calibri" pitchFamily="34" charset="-122"/>
                <a:cs typeface="Calibri" pitchFamily="34" charset="-120"/>
              </a:rPr>
              <a:t>Uses its own equipment (slit lamp, refraction) and billing codes.</a:t>
            </a:r>
            <a:endParaRPr lang="en-US" sz="1600" dirty="0"/>
          </a:p>
        </p:txBody>
      </p:sp>
      <p:sp>
        <p:nvSpPr>
          <p:cNvPr id="10" name="Shape 8"/>
          <p:cNvSpPr/>
          <p:nvPr/>
        </p:nvSpPr>
        <p:spPr>
          <a:xfrm>
            <a:off x="4114800" y="2926080"/>
            <a:ext cx="914400" cy="0"/>
          </a:xfrm>
          <a:prstGeom prst="line">
            <a:avLst/>
          </a:prstGeom>
          <a:noFill/>
          <a:ln w="12700">
            <a:solidFill>
              <a:srgbClr val="C8584D"/>
            </a:solidFill>
            <a:prstDash val="dash"/>
          </a:ln>
        </p:spPr>
        <p:txBody>
          <a:bodyPr/>
          <a:lstStyle/>
          <a:p>
            <a:endParaRPr lang="en-US" sz="2400"/>
          </a:p>
        </p:txBody>
      </p:sp>
      <p:sp>
        <p:nvSpPr>
          <p:cNvPr id="11" name="Text 9"/>
          <p:cNvSpPr/>
          <p:nvPr/>
        </p:nvSpPr>
        <p:spPr>
          <a:xfrm>
            <a:off x="548640" y="4069080"/>
            <a:ext cx="8229600" cy="274320"/>
          </a:xfrm>
          <a:prstGeom prst="rect">
            <a:avLst/>
          </a:prstGeom>
          <a:noFill/>
          <a:ln/>
        </p:spPr>
        <p:txBody>
          <a:bodyPr wrap="square" lIns="0" tIns="0" rIns="0" bIns="0" rtlCol="0" anchor="ctr"/>
          <a:lstStyle/>
          <a:p>
            <a:pPr marL="0" indent="0" algn="ctr">
              <a:buNone/>
            </a:pPr>
            <a:r>
              <a:rPr lang="en-US" sz="1400" kern="0" spc="300" dirty="0">
                <a:solidFill>
                  <a:srgbClr val="6B7785"/>
                </a:solidFill>
                <a:latin typeface="Calibri" pitchFamily="34" charset="0"/>
                <a:ea typeface="Calibri" pitchFamily="34" charset="-122"/>
                <a:cs typeface="Calibri" pitchFamily="34" charset="-120"/>
              </a:rPr>
              <a:t>ICHD-3 recognizes</a:t>
            </a:r>
            <a:endParaRPr lang="en-US" sz="1400" dirty="0"/>
          </a:p>
        </p:txBody>
      </p:sp>
      <p:sp>
        <p:nvSpPr>
          <p:cNvPr id="12" name="Text 10"/>
          <p:cNvSpPr/>
          <p:nvPr/>
        </p:nvSpPr>
        <p:spPr>
          <a:xfrm>
            <a:off x="548640" y="4343400"/>
            <a:ext cx="8229600" cy="411480"/>
          </a:xfrm>
          <a:prstGeom prst="rect">
            <a:avLst/>
          </a:prstGeom>
          <a:noFill/>
          <a:ln/>
        </p:spPr>
        <p:txBody>
          <a:bodyPr wrap="square" lIns="0" tIns="0" rIns="0" bIns="0" rtlCol="0" anchor="ctr"/>
          <a:lstStyle/>
          <a:p>
            <a:pPr marL="0" indent="0" algn="ctr">
              <a:buNone/>
            </a:pPr>
            <a:r>
              <a:rPr lang="en-US" sz="4000" b="1" dirty="0">
                <a:solidFill>
                  <a:srgbClr val="C8584D"/>
                </a:solidFill>
                <a:latin typeface="Georgia" pitchFamily="34" charset="0"/>
                <a:ea typeface="Georgia" pitchFamily="34" charset="-122"/>
                <a:cs typeface="Georgia" pitchFamily="34" charset="-120"/>
              </a:rPr>
              <a:t>4</a:t>
            </a:r>
            <a:r>
              <a:rPr lang="en-US" sz="1600" dirty="0">
                <a:solidFill>
                  <a:srgbClr val="0F2949"/>
                </a:solidFill>
              </a:rPr>
              <a:t>  ocular headache subtypes  ·  out of more than 150 total classifications</a:t>
            </a:r>
            <a:endParaRPr lang="en-US" sz="4000" dirty="0"/>
          </a:p>
        </p:txBody>
      </p:sp>
      <p:sp>
        <p:nvSpPr>
          <p:cNvPr id="13" name="Text 11"/>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7 / 28</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WHAT THE LITERATURE SAYS</a:t>
            </a:r>
            <a:endParaRPr lang="en-US" sz="14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600" dirty="0">
                <a:solidFill>
                  <a:srgbClr val="0F2949"/>
                </a:solidFill>
                <a:latin typeface="Georgia" pitchFamily="34" charset="0"/>
                <a:ea typeface="Georgia" pitchFamily="34" charset="-122"/>
                <a:cs typeface="Georgia" pitchFamily="34" charset="-120"/>
              </a:rPr>
              <a:t>Three converging signals</a:t>
            </a:r>
            <a:endParaRPr lang="en-US" sz="3600" dirty="0"/>
          </a:p>
        </p:txBody>
      </p:sp>
      <p:sp>
        <p:nvSpPr>
          <p:cNvPr id="4" name="Shape 2"/>
          <p:cNvSpPr/>
          <p:nvPr/>
        </p:nvSpPr>
        <p:spPr>
          <a:xfrm>
            <a:off x="502920" y="2011680"/>
            <a:ext cx="2560320" cy="260604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400"/>
          </a:p>
        </p:txBody>
      </p:sp>
      <p:sp>
        <p:nvSpPr>
          <p:cNvPr id="5" name="Text 3"/>
          <p:cNvSpPr/>
          <p:nvPr/>
        </p:nvSpPr>
        <p:spPr>
          <a:xfrm>
            <a:off x="502920" y="2148840"/>
            <a:ext cx="2560320" cy="777240"/>
          </a:xfrm>
          <a:prstGeom prst="rect">
            <a:avLst/>
          </a:prstGeom>
          <a:noFill/>
          <a:ln/>
        </p:spPr>
        <p:txBody>
          <a:bodyPr wrap="square" lIns="0" tIns="0" rIns="0" bIns="0" rtlCol="0" anchor="ctr"/>
          <a:lstStyle/>
          <a:p>
            <a:pPr marL="0" indent="0" algn="ctr">
              <a:buNone/>
            </a:pPr>
            <a:r>
              <a:rPr lang="en-US" sz="5400" b="1" dirty="0">
                <a:solidFill>
                  <a:srgbClr val="C8584D"/>
                </a:solidFill>
                <a:latin typeface="Georgia" pitchFamily="34" charset="0"/>
                <a:ea typeface="Georgia" pitchFamily="34" charset="-122"/>
                <a:cs typeface="Georgia" pitchFamily="34" charset="-120"/>
              </a:rPr>
              <a:t>40.8%</a:t>
            </a:r>
            <a:endParaRPr lang="en-US" sz="5400" dirty="0"/>
          </a:p>
        </p:txBody>
      </p:sp>
      <p:sp>
        <p:nvSpPr>
          <p:cNvPr id="6" name="Shape 4"/>
          <p:cNvSpPr/>
          <p:nvPr/>
        </p:nvSpPr>
        <p:spPr>
          <a:xfrm>
            <a:off x="1508760" y="3017520"/>
            <a:ext cx="548640" cy="0"/>
          </a:xfrm>
          <a:prstGeom prst="line">
            <a:avLst/>
          </a:prstGeom>
          <a:noFill/>
          <a:ln w="12700">
            <a:solidFill>
              <a:srgbClr val="446680"/>
            </a:solidFill>
            <a:prstDash val="solid"/>
          </a:ln>
        </p:spPr>
        <p:txBody>
          <a:bodyPr/>
          <a:lstStyle/>
          <a:p>
            <a:endParaRPr lang="en-US" sz="2400"/>
          </a:p>
        </p:txBody>
      </p:sp>
      <p:sp>
        <p:nvSpPr>
          <p:cNvPr id="7" name="Text 5"/>
          <p:cNvSpPr/>
          <p:nvPr/>
        </p:nvSpPr>
        <p:spPr>
          <a:xfrm>
            <a:off x="685800" y="3154680"/>
            <a:ext cx="2194560" cy="105156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of school-age children</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with refractive errors</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developed asthenopia,</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including headache</a:t>
            </a:r>
            <a:endParaRPr lang="en-US" sz="1400" dirty="0"/>
          </a:p>
        </p:txBody>
      </p:sp>
      <p:sp>
        <p:nvSpPr>
          <p:cNvPr id="8" name="Text 6"/>
          <p:cNvSpPr/>
          <p:nvPr/>
        </p:nvSpPr>
        <p:spPr>
          <a:xfrm>
            <a:off x="640080" y="4251960"/>
            <a:ext cx="2286000" cy="320040"/>
          </a:xfrm>
          <a:prstGeom prst="rect">
            <a:avLst/>
          </a:prstGeom>
          <a:noFill/>
          <a:ln/>
        </p:spPr>
        <p:txBody>
          <a:bodyPr wrap="square" lIns="0" tIns="0" rIns="0" bIns="0" rtlCol="0" anchor="ctr"/>
          <a:lstStyle/>
          <a:p>
            <a:pPr marL="0" indent="0" algn="ctr">
              <a:buNone/>
            </a:pPr>
            <a:r>
              <a:rPr lang="en-US" sz="1050" i="1" dirty="0">
                <a:solidFill>
                  <a:srgbClr val="6B7785"/>
                </a:solidFill>
                <a:latin typeface="Calibri" pitchFamily="34" charset="0"/>
                <a:ea typeface="Calibri" pitchFamily="34" charset="-122"/>
                <a:cs typeface="Calibri" pitchFamily="34" charset="-120"/>
              </a:rPr>
              <a:t>Wajuihian 2015</a:t>
            </a:r>
            <a:endParaRPr lang="en-US" sz="1050" dirty="0"/>
          </a:p>
        </p:txBody>
      </p:sp>
      <p:sp>
        <p:nvSpPr>
          <p:cNvPr id="9" name="Shape 7"/>
          <p:cNvSpPr/>
          <p:nvPr/>
        </p:nvSpPr>
        <p:spPr>
          <a:xfrm>
            <a:off x="3291840" y="2011680"/>
            <a:ext cx="2560320" cy="260604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400"/>
          </a:p>
        </p:txBody>
      </p:sp>
      <p:sp>
        <p:nvSpPr>
          <p:cNvPr id="10" name="Text 8"/>
          <p:cNvSpPr/>
          <p:nvPr/>
        </p:nvSpPr>
        <p:spPr>
          <a:xfrm>
            <a:off x="3291840" y="2148840"/>
            <a:ext cx="2560320" cy="777240"/>
          </a:xfrm>
          <a:prstGeom prst="rect">
            <a:avLst/>
          </a:prstGeom>
          <a:noFill/>
          <a:ln/>
        </p:spPr>
        <p:txBody>
          <a:bodyPr wrap="square" lIns="0" tIns="0" rIns="0" bIns="0" rtlCol="0" anchor="ctr"/>
          <a:lstStyle/>
          <a:p>
            <a:pPr marL="0" indent="0" algn="ctr">
              <a:buNone/>
            </a:pPr>
            <a:r>
              <a:rPr lang="en-US" sz="5400" b="1" dirty="0">
                <a:solidFill>
                  <a:srgbClr val="C8584D"/>
                </a:solidFill>
                <a:latin typeface="Georgia" pitchFamily="34" charset="0"/>
                <a:ea typeface="Georgia" pitchFamily="34" charset="-122"/>
                <a:cs typeface="Georgia" pitchFamily="34" charset="-120"/>
              </a:rPr>
              <a:t>73%</a:t>
            </a:r>
            <a:endParaRPr lang="en-US" sz="5400" dirty="0"/>
          </a:p>
        </p:txBody>
      </p:sp>
      <p:sp>
        <p:nvSpPr>
          <p:cNvPr id="11" name="Shape 9"/>
          <p:cNvSpPr/>
          <p:nvPr/>
        </p:nvSpPr>
        <p:spPr>
          <a:xfrm>
            <a:off x="4297680" y="3017520"/>
            <a:ext cx="548640" cy="0"/>
          </a:xfrm>
          <a:prstGeom prst="line">
            <a:avLst/>
          </a:prstGeom>
          <a:noFill/>
          <a:ln w="12700">
            <a:solidFill>
              <a:srgbClr val="446680"/>
            </a:solidFill>
            <a:prstDash val="solid"/>
          </a:ln>
        </p:spPr>
        <p:txBody>
          <a:bodyPr/>
          <a:lstStyle/>
          <a:p>
            <a:endParaRPr lang="en-US" sz="2400"/>
          </a:p>
        </p:txBody>
      </p:sp>
      <p:sp>
        <p:nvSpPr>
          <p:cNvPr id="12" name="Text 10"/>
          <p:cNvSpPr/>
          <p:nvPr/>
        </p:nvSpPr>
        <p:spPr>
          <a:xfrm>
            <a:off x="3474720" y="3154680"/>
            <a:ext cx="2194560" cy="105156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of patients with chronic</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eye pain in neuro-</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ophthalmology had a</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primary headache syndrome</a:t>
            </a:r>
            <a:endParaRPr lang="en-US" sz="1400" dirty="0"/>
          </a:p>
        </p:txBody>
      </p:sp>
      <p:sp>
        <p:nvSpPr>
          <p:cNvPr id="13" name="Text 11"/>
          <p:cNvSpPr/>
          <p:nvPr/>
        </p:nvSpPr>
        <p:spPr>
          <a:xfrm>
            <a:off x="3429000" y="4251960"/>
            <a:ext cx="2286000" cy="320040"/>
          </a:xfrm>
          <a:prstGeom prst="rect">
            <a:avLst/>
          </a:prstGeom>
          <a:noFill/>
          <a:ln/>
        </p:spPr>
        <p:txBody>
          <a:bodyPr wrap="square" lIns="0" tIns="0" rIns="0" bIns="0" rtlCol="0" anchor="ctr"/>
          <a:lstStyle/>
          <a:p>
            <a:pPr marL="0" indent="0" algn="ctr">
              <a:buNone/>
            </a:pPr>
            <a:r>
              <a:rPr lang="en-US" sz="1050" i="1" dirty="0">
                <a:solidFill>
                  <a:srgbClr val="6B7785"/>
                </a:solidFill>
                <a:latin typeface="Calibri" pitchFamily="34" charset="0"/>
                <a:ea typeface="Calibri" pitchFamily="34" charset="-122"/>
                <a:cs typeface="Calibri" pitchFamily="34" charset="-120"/>
              </a:rPr>
              <a:t>Szatmáry 2016</a:t>
            </a:r>
            <a:endParaRPr lang="en-US" sz="1050" dirty="0"/>
          </a:p>
        </p:txBody>
      </p:sp>
      <p:sp>
        <p:nvSpPr>
          <p:cNvPr id="14" name="Shape 12"/>
          <p:cNvSpPr/>
          <p:nvPr/>
        </p:nvSpPr>
        <p:spPr>
          <a:xfrm>
            <a:off x="6080760" y="2011680"/>
            <a:ext cx="2560320" cy="2606040"/>
          </a:xfrm>
          <a:prstGeom prst="rect">
            <a:avLst/>
          </a:prstGeom>
          <a:solidFill>
            <a:srgbClr val="FFFFFF"/>
          </a:solidFill>
          <a:ln w="9525">
            <a:solidFill>
              <a:srgbClr val="D8CFC0"/>
            </a:solidFill>
            <a:prstDash val="solid"/>
          </a:ln>
          <a:effectLst>
            <a:outerShdw blurRad="152400" dist="38100" dir="5400000" algn="bl" rotWithShape="0">
              <a:srgbClr val="000000">
                <a:alpha val="10000"/>
              </a:srgbClr>
            </a:outerShdw>
          </a:effectLst>
        </p:spPr>
        <p:txBody>
          <a:bodyPr/>
          <a:lstStyle/>
          <a:p>
            <a:endParaRPr lang="en-US" sz="2400"/>
          </a:p>
        </p:txBody>
      </p:sp>
      <p:sp>
        <p:nvSpPr>
          <p:cNvPr id="15" name="Text 13"/>
          <p:cNvSpPr/>
          <p:nvPr/>
        </p:nvSpPr>
        <p:spPr>
          <a:xfrm>
            <a:off x="6080760" y="2148840"/>
            <a:ext cx="2560320" cy="777240"/>
          </a:xfrm>
          <a:prstGeom prst="rect">
            <a:avLst/>
          </a:prstGeom>
          <a:noFill/>
          <a:ln/>
        </p:spPr>
        <p:txBody>
          <a:bodyPr wrap="square" lIns="0" tIns="0" rIns="0" bIns="0" rtlCol="0" anchor="ctr"/>
          <a:lstStyle/>
          <a:p>
            <a:pPr marL="0" indent="0" algn="ctr">
              <a:buNone/>
            </a:pPr>
            <a:r>
              <a:rPr lang="en-US" sz="4000" b="1" dirty="0">
                <a:solidFill>
                  <a:srgbClr val="C8584D"/>
                </a:solidFill>
                <a:latin typeface="Georgia" pitchFamily="34" charset="0"/>
                <a:ea typeface="Georgia" pitchFamily="34" charset="-122"/>
                <a:cs typeface="Georgia" pitchFamily="34" charset="-120"/>
              </a:rPr>
              <a:t>OR 1.59</a:t>
            </a:r>
            <a:endParaRPr lang="en-US" sz="4000" dirty="0"/>
          </a:p>
        </p:txBody>
      </p:sp>
      <p:sp>
        <p:nvSpPr>
          <p:cNvPr id="16" name="Shape 14"/>
          <p:cNvSpPr/>
          <p:nvPr/>
        </p:nvSpPr>
        <p:spPr>
          <a:xfrm>
            <a:off x="7086600" y="3017520"/>
            <a:ext cx="548640" cy="0"/>
          </a:xfrm>
          <a:prstGeom prst="line">
            <a:avLst/>
          </a:prstGeom>
          <a:noFill/>
          <a:ln w="12700">
            <a:solidFill>
              <a:srgbClr val="446680"/>
            </a:solidFill>
            <a:prstDash val="solid"/>
          </a:ln>
        </p:spPr>
        <p:txBody>
          <a:bodyPr/>
          <a:lstStyle/>
          <a:p>
            <a:endParaRPr lang="en-US" sz="2400"/>
          </a:p>
        </p:txBody>
      </p:sp>
      <p:sp>
        <p:nvSpPr>
          <p:cNvPr id="17" name="Text 15"/>
          <p:cNvSpPr/>
          <p:nvPr/>
        </p:nvSpPr>
        <p:spPr>
          <a:xfrm>
            <a:off x="6263640" y="3154680"/>
            <a:ext cx="2194560" cy="1051560"/>
          </a:xfrm>
          <a:prstGeom prst="rect">
            <a:avLst/>
          </a:prstGeom>
          <a:noFill/>
          <a:ln/>
        </p:spPr>
        <p:txBody>
          <a:bodyPr wrap="square" lIns="0" tIns="0" rIns="0" bIns="0" rtlCol="0" anchor="ctr"/>
          <a:lstStyle/>
          <a:p>
            <a:pPr marL="0" indent="0" algn="ctr">
              <a:buNone/>
            </a:pPr>
            <a:r>
              <a:rPr lang="en-US" sz="1400" dirty="0">
                <a:solidFill>
                  <a:srgbClr val="1A2238"/>
                </a:solidFill>
                <a:latin typeface="Calibri" pitchFamily="34" charset="0"/>
                <a:ea typeface="Calibri" pitchFamily="34" charset="-122"/>
                <a:cs typeface="Calibri" pitchFamily="34" charset="-120"/>
              </a:rPr>
              <a:t>for dry eye disease in</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patients with any</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headache (95% CI</a:t>
            </a:r>
            <a:endParaRPr lang="en-US" sz="1400" dirty="0"/>
          </a:p>
          <a:p>
            <a:pPr marL="0" indent="0" algn="ctr">
              <a:buNone/>
            </a:pPr>
            <a:r>
              <a:rPr lang="en-US" sz="1400" dirty="0">
                <a:solidFill>
                  <a:srgbClr val="1A2238"/>
                </a:solidFill>
                <a:latin typeface="Calibri" pitchFamily="34" charset="0"/>
                <a:ea typeface="Calibri" pitchFamily="34" charset="-122"/>
                <a:cs typeface="Calibri" pitchFamily="34" charset="-120"/>
              </a:rPr>
              <a:t>1.41 – 1.79)</a:t>
            </a:r>
            <a:endParaRPr lang="en-US" sz="1400" dirty="0"/>
          </a:p>
        </p:txBody>
      </p:sp>
      <p:sp>
        <p:nvSpPr>
          <p:cNvPr id="18" name="Text 16"/>
          <p:cNvSpPr/>
          <p:nvPr/>
        </p:nvSpPr>
        <p:spPr>
          <a:xfrm>
            <a:off x="6217920" y="4251960"/>
            <a:ext cx="2286000" cy="320040"/>
          </a:xfrm>
          <a:prstGeom prst="rect">
            <a:avLst/>
          </a:prstGeom>
          <a:noFill/>
          <a:ln/>
        </p:spPr>
        <p:txBody>
          <a:bodyPr wrap="square" lIns="0" tIns="0" rIns="0" bIns="0" rtlCol="0" anchor="ctr"/>
          <a:lstStyle/>
          <a:p>
            <a:pPr marL="0" indent="0" algn="ctr">
              <a:buNone/>
            </a:pPr>
            <a:r>
              <a:rPr lang="en-US" sz="1050" i="1" dirty="0">
                <a:solidFill>
                  <a:srgbClr val="6B7785"/>
                </a:solidFill>
                <a:latin typeface="Calibri" pitchFamily="34" charset="0"/>
                <a:ea typeface="Calibri" pitchFamily="34" charset="-122"/>
                <a:cs typeface="Calibri" pitchFamily="34" charset="-120"/>
              </a:rPr>
              <a:t>Liu et al. 2022, n &gt; 3.5M</a:t>
            </a:r>
            <a:endParaRPr lang="en-US" sz="1050" dirty="0"/>
          </a:p>
        </p:txBody>
      </p:sp>
      <p:sp>
        <p:nvSpPr>
          <p:cNvPr id="19" name="Text 17"/>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50" dirty="0">
                <a:solidFill>
                  <a:srgbClr val="6B7785"/>
                </a:solidFill>
                <a:latin typeface="Calibri" pitchFamily="34" charset="0"/>
                <a:ea typeface="Calibri" pitchFamily="34" charset="-122"/>
                <a:cs typeface="Calibri" pitchFamily="34" charset="-120"/>
              </a:rPr>
              <a:t>8 / 28</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5EFE6"/>
        </a:solidFill>
        <a:effectLst/>
      </p:bgPr>
    </p:bg>
    <p:spTree>
      <p:nvGrpSpPr>
        <p:cNvPr id="1" name=""/>
        <p:cNvGrpSpPr/>
        <p:nvPr/>
      </p:nvGrpSpPr>
      <p:grpSpPr>
        <a:xfrm>
          <a:off x="0" y="0"/>
          <a:ext cx="0" cy="0"/>
          <a:chOff x="0" y="0"/>
          <a:chExt cx="0" cy="0"/>
        </a:xfrm>
      </p:grpSpPr>
      <p:sp>
        <p:nvSpPr>
          <p:cNvPr id="2" name="Text 0"/>
          <p:cNvSpPr/>
          <p:nvPr/>
        </p:nvSpPr>
        <p:spPr>
          <a:xfrm>
            <a:off x="548640" y="457200"/>
            <a:ext cx="7315200" cy="274320"/>
          </a:xfrm>
          <a:prstGeom prst="rect">
            <a:avLst/>
          </a:prstGeom>
          <a:noFill/>
          <a:ln/>
        </p:spPr>
        <p:txBody>
          <a:bodyPr wrap="square" lIns="0" tIns="0" rIns="0" bIns="0" rtlCol="0" anchor="ctr"/>
          <a:lstStyle/>
          <a:p>
            <a:pPr marL="0" indent="0">
              <a:buNone/>
            </a:pPr>
            <a:r>
              <a:rPr lang="en-US" sz="1400" b="1" kern="0" spc="400" dirty="0">
                <a:solidFill>
                  <a:srgbClr val="C8584D"/>
                </a:solidFill>
                <a:latin typeface="Calibri" pitchFamily="34" charset="0"/>
                <a:ea typeface="Calibri" pitchFamily="34" charset="-122"/>
                <a:cs typeface="Calibri" pitchFamily="34" charset="-120"/>
              </a:rPr>
              <a:t>THE INFRASTRUCTURE PROBLEM</a:t>
            </a:r>
            <a:endParaRPr lang="en-US" sz="1400" dirty="0"/>
          </a:p>
        </p:txBody>
      </p:sp>
      <p:sp>
        <p:nvSpPr>
          <p:cNvPr id="3" name="Text 1"/>
          <p:cNvSpPr/>
          <p:nvPr/>
        </p:nvSpPr>
        <p:spPr>
          <a:xfrm>
            <a:off x="548640" y="777240"/>
            <a:ext cx="8229600" cy="1097280"/>
          </a:xfrm>
          <a:prstGeom prst="rect">
            <a:avLst/>
          </a:prstGeom>
          <a:noFill/>
          <a:ln/>
        </p:spPr>
        <p:txBody>
          <a:bodyPr wrap="square" lIns="0" tIns="0" rIns="0" bIns="0" rtlCol="0" anchor="b"/>
          <a:lstStyle/>
          <a:p>
            <a:pPr marL="0" indent="0">
              <a:buNone/>
            </a:pPr>
            <a:r>
              <a:rPr lang="en-US" sz="3200" dirty="0">
                <a:solidFill>
                  <a:srgbClr val="0F2949"/>
                </a:solidFill>
                <a:latin typeface="Georgia" pitchFamily="34" charset="0"/>
                <a:ea typeface="Georgia" pitchFamily="34" charset="-122"/>
                <a:cs typeface="Georgia" pitchFamily="34" charset="-120"/>
              </a:rPr>
              <a:t>The asking is happening. The tooling is not.</a:t>
            </a:r>
            <a:endParaRPr lang="en-US" sz="3200" dirty="0"/>
          </a:p>
        </p:txBody>
      </p:sp>
      <p:sp>
        <p:nvSpPr>
          <p:cNvPr id="4" name="Shape 2"/>
          <p:cNvSpPr/>
          <p:nvPr/>
        </p:nvSpPr>
        <p:spPr>
          <a:xfrm>
            <a:off x="548640" y="2011680"/>
            <a:ext cx="3931920" cy="2606040"/>
          </a:xfrm>
          <a:prstGeom prst="rect">
            <a:avLst/>
          </a:prstGeom>
          <a:solidFill>
            <a:srgbClr val="0F2949"/>
          </a:solidFill>
          <a:ln w="12700">
            <a:solidFill>
              <a:srgbClr val="0F2949"/>
            </a:solidFill>
            <a:prstDash val="solid"/>
          </a:ln>
        </p:spPr>
        <p:txBody>
          <a:bodyPr/>
          <a:lstStyle/>
          <a:p>
            <a:endParaRPr lang="en-US" sz="2000"/>
          </a:p>
        </p:txBody>
      </p:sp>
      <p:sp>
        <p:nvSpPr>
          <p:cNvPr id="5" name="Text 3"/>
          <p:cNvSpPr/>
          <p:nvPr/>
        </p:nvSpPr>
        <p:spPr>
          <a:xfrm>
            <a:off x="548640" y="2148840"/>
            <a:ext cx="3931920" cy="1188720"/>
          </a:xfrm>
          <a:prstGeom prst="rect">
            <a:avLst/>
          </a:prstGeom>
          <a:noFill/>
          <a:ln/>
        </p:spPr>
        <p:txBody>
          <a:bodyPr wrap="square" lIns="0" tIns="0" rIns="0" bIns="0" rtlCol="0" anchor="ctr"/>
          <a:lstStyle/>
          <a:p>
            <a:pPr marL="0" indent="0" algn="ctr">
              <a:buNone/>
            </a:pPr>
            <a:r>
              <a:rPr lang="en-US" sz="8000" b="1" dirty="0">
                <a:solidFill>
                  <a:srgbClr val="FFFFFF"/>
                </a:solidFill>
                <a:latin typeface="Georgia" pitchFamily="34" charset="0"/>
                <a:ea typeface="Georgia" pitchFamily="34" charset="-122"/>
                <a:cs typeface="Georgia" pitchFamily="34" charset="-120"/>
              </a:rPr>
              <a:t>81%</a:t>
            </a:r>
            <a:endParaRPr lang="en-US" sz="8000" dirty="0"/>
          </a:p>
        </p:txBody>
      </p:sp>
      <p:sp>
        <p:nvSpPr>
          <p:cNvPr id="6" name="Text 4"/>
          <p:cNvSpPr/>
          <p:nvPr/>
        </p:nvSpPr>
        <p:spPr>
          <a:xfrm>
            <a:off x="548640" y="3429000"/>
            <a:ext cx="3931920" cy="777240"/>
          </a:xfrm>
          <a:prstGeom prst="rect">
            <a:avLst/>
          </a:prstGeom>
          <a:noFill/>
          <a:ln/>
        </p:spPr>
        <p:txBody>
          <a:bodyPr wrap="square" lIns="0" tIns="0" rIns="0" bIns="0" rtlCol="0" anchor="ctr"/>
          <a:lstStyle/>
          <a:p>
            <a:pPr marL="0" indent="0" algn="ctr">
              <a:buNone/>
            </a:pPr>
            <a:r>
              <a:rPr lang="en-US" sz="1400" dirty="0">
                <a:solidFill>
                  <a:srgbClr val="B7C5D6"/>
                </a:solidFill>
                <a:latin typeface="Calibri" pitchFamily="34" charset="0"/>
                <a:ea typeface="Calibri" pitchFamily="34" charset="-122"/>
                <a:cs typeface="Calibri" pitchFamily="34" charset="-120"/>
              </a:rPr>
              <a:t>of optometrists ask patients about</a:t>
            </a:r>
            <a:endParaRPr lang="en-US" sz="1400" dirty="0"/>
          </a:p>
          <a:p>
            <a:pPr marL="0" indent="0" algn="ctr">
              <a:buNone/>
            </a:pPr>
            <a:r>
              <a:rPr lang="en-US" sz="1400" dirty="0">
                <a:solidFill>
                  <a:srgbClr val="B7C5D6"/>
                </a:solidFill>
                <a:latin typeface="Calibri" pitchFamily="34" charset="0"/>
                <a:ea typeface="Calibri" pitchFamily="34" charset="-122"/>
                <a:cs typeface="Calibri" pitchFamily="34" charset="-120"/>
              </a:rPr>
              <a:t>headache during routine eye exams</a:t>
            </a:r>
            <a:endParaRPr lang="en-US" sz="1400" dirty="0"/>
          </a:p>
        </p:txBody>
      </p:sp>
      <p:sp>
        <p:nvSpPr>
          <p:cNvPr id="7" name="Text 5"/>
          <p:cNvSpPr/>
          <p:nvPr/>
        </p:nvSpPr>
        <p:spPr>
          <a:xfrm>
            <a:off x="548640" y="4251960"/>
            <a:ext cx="3931920" cy="274320"/>
          </a:xfrm>
          <a:prstGeom prst="rect">
            <a:avLst/>
          </a:prstGeom>
          <a:noFill/>
          <a:ln/>
        </p:spPr>
        <p:txBody>
          <a:bodyPr wrap="square" lIns="0" tIns="0" rIns="0" bIns="0" rtlCol="0" anchor="ctr"/>
          <a:lstStyle/>
          <a:p>
            <a:pPr marL="0" indent="0" algn="ctr">
              <a:buNone/>
            </a:pPr>
            <a:r>
              <a:rPr lang="en-US" sz="1050" i="1" dirty="0">
                <a:solidFill>
                  <a:srgbClr val="8FA1B5"/>
                </a:solidFill>
                <a:latin typeface="Calibri" pitchFamily="34" charset="0"/>
                <a:ea typeface="Calibri" pitchFamily="34" charset="-122"/>
                <a:cs typeface="Calibri" pitchFamily="34" charset="-120"/>
              </a:rPr>
              <a:t>Nguyen et al. 2020</a:t>
            </a:r>
            <a:endParaRPr lang="en-US" sz="1050" dirty="0"/>
          </a:p>
        </p:txBody>
      </p:sp>
      <p:sp>
        <p:nvSpPr>
          <p:cNvPr id="8" name="Text 6"/>
          <p:cNvSpPr/>
          <p:nvPr/>
        </p:nvSpPr>
        <p:spPr>
          <a:xfrm>
            <a:off x="4754880" y="2011680"/>
            <a:ext cx="4023360" cy="365760"/>
          </a:xfrm>
          <a:prstGeom prst="rect">
            <a:avLst/>
          </a:prstGeom>
          <a:noFill/>
          <a:ln/>
        </p:spPr>
        <p:txBody>
          <a:bodyPr wrap="square" lIns="0" tIns="0" rIns="0" bIns="0" rtlCol="0" anchor="ctr"/>
          <a:lstStyle/>
          <a:p>
            <a:pPr marL="0" indent="0">
              <a:buNone/>
            </a:pPr>
            <a:r>
              <a:rPr lang="en-US" sz="2000" i="1" dirty="0">
                <a:solidFill>
                  <a:srgbClr val="6B7785"/>
                </a:solidFill>
                <a:latin typeface="Georgia" pitchFamily="34" charset="0"/>
                <a:ea typeface="Georgia" pitchFamily="34" charset="-122"/>
                <a:cs typeface="Georgia" pitchFamily="34" charset="-120"/>
              </a:rPr>
              <a:t>And yet,</a:t>
            </a:r>
            <a:endParaRPr lang="en-US" sz="2000" dirty="0"/>
          </a:p>
        </p:txBody>
      </p:sp>
      <p:sp>
        <p:nvSpPr>
          <p:cNvPr id="9" name="Text 7"/>
          <p:cNvSpPr/>
          <p:nvPr/>
        </p:nvSpPr>
        <p:spPr>
          <a:xfrm>
            <a:off x="4754880" y="2423160"/>
            <a:ext cx="4023360" cy="1463040"/>
          </a:xfrm>
          <a:prstGeom prst="rect">
            <a:avLst/>
          </a:prstGeom>
          <a:noFill/>
          <a:ln/>
        </p:spPr>
        <p:txBody>
          <a:bodyPr wrap="square" lIns="0" tIns="0" rIns="0" bIns="0" rtlCol="0" anchor="ctr"/>
          <a:lstStyle/>
          <a:p>
            <a:pPr marL="0" indent="0">
              <a:buNone/>
            </a:pPr>
            <a:r>
              <a:rPr lang="en-US" sz="2400" dirty="0">
                <a:solidFill>
                  <a:srgbClr val="0F2949"/>
                </a:solidFill>
                <a:latin typeface="Georgia" pitchFamily="34" charset="0"/>
                <a:ea typeface="Georgia" pitchFamily="34" charset="-122"/>
                <a:cs typeface="Georgia" pitchFamily="34" charset="-120"/>
              </a:rPr>
              <a:t>almost none of them know about validated headache screening instruments like the HIT-6 or MIDAS.</a:t>
            </a:r>
            <a:endParaRPr lang="en-US" sz="2400" dirty="0"/>
          </a:p>
        </p:txBody>
      </p:sp>
      <p:sp>
        <p:nvSpPr>
          <p:cNvPr id="10" name="Shape 8"/>
          <p:cNvSpPr/>
          <p:nvPr/>
        </p:nvSpPr>
        <p:spPr>
          <a:xfrm>
            <a:off x="4754880" y="3931920"/>
            <a:ext cx="548640" cy="0"/>
          </a:xfrm>
          <a:prstGeom prst="line">
            <a:avLst/>
          </a:prstGeom>
          <a:noFill/>
          <a:ln w="25400">
            <a:solidFill>
              <a:srgbClr val="C8584D"/>
            </a:solidFill>
            <a:prstDash val="solid"/>
          </a:ln>
        </p:spPr>
        <p:txBody>
          <a:bodyPr/>
          <a:lstStyle/>
          <a:p>
            <a:endParaRPr lang="en-US" sz="2000"/>
          </a:p>
        </p:txBody>
      </p:sp>
      <p:sp>
        <p:nvSpPr>
          <p:cNvPr id="11" name="Text 9"/>
          <p:cNvSpPr/>
          <p:nvPr/>
        </p:nvSpPr>
        <p:spPr>
          <a:xfrm>
            <a:off x="4754880" y="4069080"/>
            <a:ext cx="4023360" cy="640080"/>
          </a:xfrm>
          <a:prstGeom prst="rect">
            <a:avLst/>
          </a:prstGeom>
          <a:noFill/>
          <a:ln/>
        </p:spPr>
        <p:txBody>
          <a:bodyPr wrap="square" lIns="0" tIns="0" rIns="0" bIns="0" rtlCol="0" anchor="ctr"/>
          <a:lstStyle/>
          <a:p>
            <a:pPr marL="0" indent="0">
              <a:buNone/>
            </a:pPr>
            <a:r>
              <a:rPr lang="en-US" sz="1400" i="1" dirty="0">
                <a:solidFill>
                  <a:srgbClr val="446680"/>
                </a:solidFill>
                <a:latin typeface="Calibri" pitchFamily="34" charset="0"/>
                <a:ea typeface="Calibri" pitchFamily="34" charset="-122"/>
                <a:cs typeface="Calibri" pitchFamily="34" charset="-120"/>
              </a:rPr>
              <a:t>The question is being asked without the tools to fix the answer.</a:t>
            </a:r>
            <a:endParaRPr lang="en-US" sz="1400" dirty="0"/>
          </a:p>
        </p:txBody>
      </p:sp>
      <p:sp>
        <p:nvSpPr>
          <p:cNvPr id="12" name="Text 10"/>
          <p:cNvSpPr/>
          <p:nvPr/>
        </p:nvSpPr>
        <p:spPr>
          <a:xfrm>
            <a:off x="8229600" y="4777740"/>
            <a:ext cx="640080" cy="228600"/>
          </a:xfrm>
          <a:prstGeom prst="rect">
            <a:avLst/>
          </a:prstGeom>
          <a:noFill/>
          <a:ln/>
        </p:spPr>
        <p:txBody>
          <a:bodyPr wrap="square" lIns="0" tIns="0" rIns="0" bIns="0" rtlCol="0" anchor="ctr"/>
          <a:lstStyle/>
          <a:p>
            <a:pPr marL="0" indent="0" algn="r">
              <a:buNone/>
            </a:pPr>
            <a:r>
              <a:rPr lang="en-US" sz="1000" dirty="0">
                <a:solidFill>
                  <a:srgbClr val="6B7785"/>
                </a:solidFill>
                <a:latin typeface="Calibri" pitchFamily="34" charset="0"/>
                <a:ea typeface="Calibri" pitchFamily="34" charset="-122"/>
                <a:cs typeface="Calibri" pitchFamily="34" charset="-120"/>
              </a:rPr>
              <a:t>9 / 28</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163979F-B1C6-4786-BEE5-335A4318EE95}">
  <we:reference id="wa200010001" version="1.0.0.1" store="en-US" storeType="OMEX"/>
  <we:alternateReferences>
    <we:reference id="WA200010001" version="1.0.0.1" store="WA200010001" storeType="OMEX"/>
  </we:alternateReferences>
  <we:properties>
    <we:property name="claude.fileId" value="&quot;5f985afd-54d4-4d7f-a42e-04f876d6f737&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7176</TotalTime>
  <Words>3051</Words>
  <Application>Microsoft Office PowerPoint</Application>
  <PresentationFormat>On-screen Show (16:9)</PresentationFormat>
  <Paragraphs>427</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Consolas</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Ocular Conditions and Headache Outcomes</dc:title>
  <dc:subject>PptxGenJS Presentation</dc:subject>
  <dc:creator>Andrea Gaiter</dc:creator>
  <cp:lastModifiedBy>Andrea Gaiter</cp:lastModifiedBy>
  <cp:revision>4</cp:revision>
  <dcterms:created xsi:type="dcterms:W3CDTF">2026-04-30T17:51:42Z</dcterms:created>
  <dcterms:modified xsi:type="dcterms:W3CDTF">2026-05-06T16:20:04Z</dcterms:modified>
</cp:coreProperties>
</file>