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4"/>
  </p:sldMasterIdLst>
  <p:notesMasterIdLst>
    <p:notesMasterId r:id="rId50"/>
  </p:notesMasterIdLst>
  <p:handoutMasterIdLst>
    <p:handoutMasterId r:id="rId51"/>
  </p:handoutMasterIdLst>
  <p:sldIdLst>
    <p:sldId id="288" r:id="rId5"/>
    <p:sldId id="260" r:id="rId6"/>
    <p:sldId id="257" r:id="rId7"/>
    <p:sldId id="261" r:id="rId8"/>
    <p:sldId id="297" r:id="rId9"/>
    <p:sldId id="298" r:id="rId10"/>
    <p:sldId id="334" r:id="rId11"/>
    <p:sldId id="300" r:id="rId12"/>
    <p:sldId id="301" r:id="rId13"/>
    <p:sldId id="302" r:id="rId14"/>
    <p:sldId id="304" r:id="rId15"/>
    <p:sldId id="303" r:id="rId16"/>
    <p:sldId id="259" r:id="rId17"/>
    <p:sldId id="307" r:id="rId18"/>
    <p:sldId id="309" r:id="rId19"/>
    <p:sldId id="310" r:id="rId20"/>
    <p:sldId id="308" r:id="rId21"/>
    <p:sldId id="335" r:id="rId22"/>
    <p:sldId id="336" r:id="rId23"/>
    <p:sldId id="315" r:id="rId24"/>
    <p:sldId id="351" r:id="rId25"/>
    <p:sldId id="337" r:id="rId26"/>
    <p:sldId id="338" r:id="rId27"/>
    <p:sldId id="339" r:id="rId28"/>
    <p:sldId id="340" r:id="rId29"/>
    <p:sldId id="341" r:id="rId30"/>
    <p:sldId id="295" r:id="rId31"/>
    <p:sldId id="319" r:id="rId32"/>
    <p:sldId id="320" r:id="rId33"/>
    <p:sldId id="322" r:id="rId34"/>
    <p:sldId id="342" r:id="rId35"/>
    <p:sldId id="343" r:id="rId36"/>
    <p:sldId id="317" r:id="rId37"/>
    <p:sldId id="323" r:id="rId38"/>
    <p:sldId id="350" r:id="rId39"/>
    <p:sldId id="346" r:id="rId40"/>
    <p:sldId id="347" r:id="rId41"/>
    <p:sldId id="352" r:id="rId42"/>
    <p:sldId id="328" r:id="rId43"/>
    <p:sldId id="329" r:id="rId44"/>
    <p:sldId id="333" r:id="rId45"/>
    <p:sldId id="330" r:id="rId46"/>
    <p:sldId id="344" r:id="rId47"/>
    <p:sldId id="331" r:id="rId48"/>
    <p:sldId id="33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7D1"/>
    <a:srgbClr val="0C1B43"/>
    <a:srgbClr val="A25100"/>
    <a:srgbClr val="C7D0C7"/>
    <a:srgbClr val="292C48"/>
    <a:srgbClr val="000000"/>
    <a:srgbClr val="2C2D39"/>
    <a:srgbClr val="242630"/>
    <a:srgbClr val="2A1F43"/>
    <a:srgbClr val="1D2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9" autoAdjust="0"/>
    <p:restoredTop sz="94474" autoAdjust="0"/>
  </p:normalViewPr>
  <p:slideViewPr>
    <p:cSldViewPr snapToGrid="0" snapToObjects="1">
      <p:cViewPr varScale="1">
        <p:scale>
          <a:sx n="77" d="100"/>
          <a:sy n="77" d="100"/>
        </p:scale>
        <p:origin x="2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0" d="100"/>
          <a:sy n="60" d="100"/>
        </p:scale>
        <p:origin x="2424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5A2E05-2C6E-484E-9BB1-366C90717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043844-B7FE-EC43-89AA-8831B859F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138B2-18CD-1D41-89B0-ADB5F3BA92A3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AC2EDC-03FB-D147-9BAA-37FCFF988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E195D-E935-D746-A5D1-61E2EBF7EF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7D167-9BB5-2048-9DDA-7DF8E5D9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12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8:16:57.6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8:17:14.68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4679 1874 24575,'-17'-1'0,"-1"-1"0,1-1 0,-31-8 0,32 7 0,-72-23 0,-165-75 0,198 77 0,-111-44 0,142 61 0,0 2 0,0 0 0,0 2 0,-1 0 0,-33 1 0,-62 5 0,-124-6 0,83-11 0,-287-65 0,306 50 0,135 29 0,1-1 0,-1-1 0,1 1 0,0-1 0,0 0 0,-8-5 0,13 7 0,0 0 0,-1 0 0,1 0 0,0 0 0,0 0 0,0-1 0,0 1 0,0 0 0,0 0 0,0-1 0,0 1 0,0-1 0,0-2 0,1 3 0,0 0 0,0 0 0,0 1 0,0-1 0,0 0 0,0 0 0,0 0 0,0 0 0,0 0 0,1 0 0,-1 0 0,0 0 0,1 0 0,-1 0 0,1 0 0,-1 1 0,1-1 0,-1 0 0,1 0 0,0 0 0,-1 1 0,1-1 0,0 1 0,1-2 0,2-1 0,1 0 0,0 0 0,-1 1 0,1 0 0,0 0 0,0 0 0,0 0 0,0 1 0,1 0 0,6-1 0,58-2 0,-56 3 0,238 1 0,104-4 0,204-37-977,-279 19 634,245 1 762,2 22 283,-188 1-503,610-2-199,-1170 0-106,-528-2-1225,0-23 253,75 6 3593,580 18-2515,-95 4 0,181-2 0,0 0 0,0 1 0,0-1 0,0 1 0,1 1 0,-1-1 0,0 1 0,-7 5 0,11-6 0,0 0 0,1-1 0,-1 1 0,0 1 0,1-1 0,-1 0 0,1 1 0,0-1 0,0 1 0,0 0 0,0-1 0,1 1 0,-1 0 0,1 0 0,-1 0 0,1 0 0,0 1 0,-1 5 0,2-7 0,0 0 0,0 0 0,0-1 0,1 1 0,-1 0 0,0 0 0,1 0 0,0-1 0,-1 1 0,1 0 0,0-1 0,0 1 0,0 0 0,0-1 0,0 1 0,0-1 0,1 0 0,-1 1 0,0-1 0,1 0 0,-1 0 0,1 0 0,-1 0 0,1 0 0,-1 0 0,4 1 0,6 3 0,0-1 0,1 0 0,13 3 0,-12-4 0,82 21 0,57 16 0,-108-25 0,0-2 0,2-2 0,-1-2 0,80 5 0,308-13 0,-199-4 0,1078 4 0,-1246 2 0,88 15 0,26 3 0,-180-21 0,55 2 0,93 16 0,-78-7 0,97 4 0,-111-12 0,196 31 0,-151-11 0,-66-14 0,0-1 0,56 4 0,262-10 0,-165-5 0,-157 3 0,445-18 0,-306-3 0,452-31 0,788 55 0,-1387-4 0,0-2 0,0 0 0,37-11 0,-29 6 0,34-4 0,-62 12 0,8-1 0,1-1 0,-1 0 0,22-7 0,-30 8 0,1-1 0,-1 1 0,0-1 0,0 0 0,0 0 0,0 0 0,0 0 0,0-1 0,0 1 0,-1-1 0,1 0 0,-1 0 0,0 0 0,0 0 0,0 0 0,3-6 0,-1-2 0,-1 0 0,1 0 0,-2 0 0,0 0 0,0-1 0,0-18 0,-6-75 0,1 53 0,2-35 0,-3-52 0,3 129 0,-1-1 0,-1 1 0,1 0 0,-1 0 0,-1 0 0,0 1 0,0-1 0,-1 1 0,0 0 0,-1 0 0,0 1 0,0-1 0,-1 1 0,-10-9 0,6 4 0,0 0 0,1 0 0,1-1 0,0-1 0,-10-20 0,-29-83 0,31 72 0,-5-13 0,6 16 0,-20-42 0,35 83 0,0 0 0,0 0 0,0 1 0,0-1 0,0 0 0,-1 0 0,1 1 0,-1-1 0,1 1 0,-1-1 0,1 1 0,-1 0 0,0 0 0,0-1 0,1 1 0,-1 1 0,-3-2 0,4 2 0,0 0 0,0 0 0,0 0 0,0 0 0,0 0 0,0 0 0,-1 1 0,1-1 0,0 0 0,0 1 0,0-1 0,0 1 0,0-1 0,0 1 0,0 0 0,0-1 0,0 1 0,1 0 0,-1-1 0,0 1 0,0 0 0,1 0 0,-1 0 0,0 0 0,1 0 0,-1 0 0,1 0 0,-1 0 0,1 0 0,-1 0 0,1 2 0,-5 9 0,2 0 0,0 0 0,0 0 0,-1 14 0,-4 20 0,-24 127 0,9-48 0,-4 70 0,9-46 0,5-51 0,0 104 0,13 100 0,2-117 0,-2-78 0,3-165 0,16-87 0,1-28 0,-17-251 0,-5 219 0,2-577 0,2 998 0,-5 271 0,-9-336 0,-39 189 0,49-331 0,-19 191 0,17-148 0,8-329 0,-5 158 0,1 60 0,1-44 0,-20-172 0,13 230 0,3 17 0,-2 0 0,0 1 0,-2 0 0,-1 0 0,-12-29 0,9 32 0,0-1 0,2 0 0,0 0 0,-9-53 0,16 65 0,1 1 0,-1 0 0,0 0 0,-7-18 0,7 27 0,1-1 0,-1 1 0,0 0 0,0-1 0,0 1 0,0 0 0,0 0 0,-1 1 0,1-1 0,-1 0 0,0 1 0,0 0 0,0-1 0,0 1 0,0 0 0,-4-1 0,-5-1 0,0 0 0,0 1 0,0 1 0,0 0 0,-1 0 0,-18 1 0,-26-4 0,-38-9 0,-174-3 0,239 15 0,1-1 0,-57-13 0,52 9 0,-55-6 0,-301 10 0,202 6 0,-4998-4 0,5138 4 0,-93 16 0,-13 2 0,95-15 0,-73 17 0,59-9 0,-16 5 0,45-9 0,-91 10 0,-14 0 0,14-1 0,77-11 0,1 2 0,1 3 0,-88 31 0,58-16 0,45-17 0,1-2 0,-2-2 0,-67 4 0,-128-12 0,127-1 0,-865 1 0,545 1 0,411 1 0,0-2 0,0 0 0,0-2 0,0 0 0,0 0 0,-33-13 0,52 16 0,0 0 0,-1 0 0,1 0 0,0 0 0,0 0 0,0 0 0,-1 0 0,1 0 0,0 0 0,0 0 0,0 0 0,-1 0 0,1 0 0,0 0 0,0 0 0,0 0 0,-1 0 0,1-1 0,0 1 0,0 0 0,0 0 0,0 0 0,-1 0 0,1 0 0,0-1 0,0 1 0,0 0 0,0 0 0,0 0 0,0-1 0,0 1 0,0 0 0,-1 0 0,1 0 0,0-1 0,0 1 0,0 0 0,0 0 0,0 0 0,0-1 0,0 1 0,0 0 0,0 0 0,0 0 0,0-1 0,0 1 0,1 0 0,-1 0 0,0-1 0,13-4 0,23 1 0,53 2 0,-55 2 0,0-1 0,1-1 0,54-12 0,-46 4 0,57-3 0,-46 7 0,-43 3 0,0 0 0,0 0 0,-1-1 0,1-1 0,-1 1 0,0-2 0,-1 1 0,1-1 0,14-13 0,-8 7 0,-1 2 0,20-11 0,-15 13 0,0 1 0,1 1 0,-1 1 0,1 0 0,28-1 0,45-11 0,-54 9 0,0 0 0,75-2 0,85 11 0,-91 1 0,-28 0 0,110-5 0,-166 0 0,45-13 0,-45 9 0,38-4 0,280 4 0,-200 9 0,-87-3 0,-34-1 0,0 2 0,0 0 0,0 1 0,0 1 0,24 6 0,-45-8 0,1 1 0,-1-1 0,0 0 0,0 1 0,1-1 0,-1 1 0,0-1 0,0 1 0,0 0 0,0-1 0,0 1 0,0 0 0,0 0 0,0 0 0,1 1 0,-2-2 0,0 0 0,0 1 0,0-1 0,0 0 0,0 1 0,0-1 0,0 1 0,0-1 0,0 0 0,-1 1 0,1-1 0,0 0 0,0 1 0,0-1 0,0 0 0,-1 1 0,1-1 0,0 0 0,0 0 0,0 1 0,-1-1 0,1 0 0,0 0 0,-1 1 0,1-1 0,0 0 0,-1 0 0,1 0 0,0 1 0,-1-1 0,0 0 0,-4 2 0,0 0 0,-1 0 0,1 0 0,-1-1 0,-8 1 0,-48 1 0,0-2 0,-1-4 0,-75-12 0,3 1 0,-141-18 0,89 10 0,51 3 0,-67-4 0,77 20 0,-16 0 0,119 0 0,-1-2 0,1 0 0,-1-2 0,-35-14 0,28 9 0,-48-12 0,-3 3 0,49 12 0,0 1 0,-53-6 0,54 12 0,-6 0 0,0-2 0,-41-10 0,36 5 0,1 2 0,-59-2 0,-86 7 0,136 3 0,40-1 0,-1 0 0,1 1 0,0 0 0,-17 5 0,25-5 0,-1 0 0,1 0 0,0 1 0,-1-1 0,1 1 0,0 0 0,0 0 0,1 0 0,-1 0 0,0 1 0,1-1 0,-1 1 0,1-1 0,0 1 0,0 0 0,0 0 0,0 0 0,-2 6 0,0 1 0,0 1 0,1 0 0,0 1 0,1-1 0,1 0 0,-1 20 0,6 74 0,0-51 0,-2-7 0,-1 132 0,-2-175 0,1 1 0,-1-1 0,0 0 0,0 1 0,0-1 0,-1 0 0,0 0 0,0 0 0,0 0 0,0 0 0,0-1 0,-1 1 0,0 0 0,-3 2 0,5-4 0,-1-1 0,1 0 0,-1 0 0,1 0 0,-1 0 0,1 0 0,-1-1 0,0 1 0,0 0 0,1-1 0,-1 1 0,0-1 0,0 0 0,0 1 0,0-1 0,1 0 0,-1 0 0,0 0 0,0 0 0,0-1 0,0 1 0,0 0 0,1-1 0,-1 0 0,0 1 0,0-1 0,1 0 0,-1 0 0,0 0 0,1 0 0,-1 0 0,1 0 0,0 0 0,-1 0 0,-1-3 0,-1 0 0,0 0 0,1 0 0,-1 0 0,1-1 0,0 0 0,1 1 0,-1-1 0,1 0 0,0 0 0,0 0 0,0-1 0,-1-5 0,0-10 0,-3-41 0,5 45 0,0 0 0,-6-24 0,7 40 0,0-1 0,-1 0 0,1 0 0,-1 1 0,1-1 0,-1 1 0,0-1 0,0 0 0,0 1 0,-2-3 0,3 4 0,0 0 0,0 0 0,-1 0 0,1 0 0,0-1 0,0 1 0,-1 0 0,1 0 0,0 0 0,0 0 0,0 0 0,-1 0 0,1 0 0,0 0 0,0 0 0,-1 0 0,1 0 0,0 1 0,0-1 0,-1 0 0,1 0 0,0 0 0,0 0 0,0 0 0,-1 0 0,1 0 0,0 1 0,0-1 0,0 0 0,-1 0 0,1 0 0,0 0 0,0 1 0,0-1 0,0 0 0,0 0 0,-1 0 0,1 1 0,0-1 0,0 0 0,0 1 0,-2 3 0,0 1 0,1-1 0,-1 1 0,1 0 0,0 0 0,0 5 0,-4 312 0,7-186 0,-1-55 0,-3 103 0,-2-163 0,0 0 0,-1-1 0,-2 1 0,0-1 0,-10 20 0,9-24 0,2 0 0,-1 0 0,2 0 0,0 1 0,1-1 0,1 1 0,0 0 0,1 20 0,2-33 0,0 0 0,0 0 0,1-1 0,-1 1 0,1 0 0,0 0 0,0-1 0,0 1 0,1 0 0,0-1 0,-1 1 0,1-1 0,0 0 0,0 0 0,1 0 0,-1 0 0,4 4 0,-2-4 0,0 0 0,0-1 0,0 1 0,1-1 0,-1 0 0,1 0 0,-1-1 0,1 1 0,-1-1 0,1 0 0,0 0 0,5 0 0,4 0 0,0-1 0,0-1 0,0 0 0,-1-1 0,1-1 0,0 0 0,-1 0 0,21-10 0,13-10 0,-33 16 0,0 0 0,0 1 0,29-9 0,4 8 0,0 1 0,0 3 0,94 6 0,-49 0 0,23-4 0,102 4 0,-177 3 0,-1 2 0,0 1 0,0 3 0,42 18 0,-37-13 0,1-2 0,70 14 0,-45-15 0,113 41 0,-96-27 0,-27-13 0,122 16 0,-75-12 0,-60-9 0,66 4 0,303-12 0,-207-4 0,-141 3 0,85-3 0,-149 1 0,0 1 0,0-1 0,0 0 0,0 1 0,-1-2 0,1 1 0,0 0 0,0-1 0,-1 0 0,1 0 0,-1 0 0,1 0 0,-1 0 0,0-1 0,0 1 0,0-1 0,0 0 0,0 0 0,3-6 0,-3 4 0,-1 0 0,0 0 0,0 0 0,0 0 0,-1-1 0,1 1 0,-1 0 0,-1-1 0,1 1 0,-1-1 0,0 1 0,0 0 0,0-1 0,-2-6 0,-1-1 0,0-1 0,-1 1 0,0 0 0,-1 1 0,-1-1 0,0 1 0,0 0 0,-2 0 0,1 1 0,-11-11 0,-11-12 0,-59-50 0,86 82 0,-10-8 0,-1 1 0,0 0 0,-16-7 0,-23-16 0,31 17 0,-2 1 0,0 2 0,0 0 0,-2 1 0,-27-8 0,27 12 0,-1 0 0,0 2 0,0 1 0,-36-1 0,-110 6 0,89 1 0,-504-1 0,551-3 0,0-1 0,-53-13 0,-31-4 0,-115-17 0,180 26 0,-21-8 0,51 12 0,0 1 0,-31-4 0,-41 4 0,55 5 0,-81-14 0,53 4 0,-1 2 0,0 3 0,-75 4 0,136 2 0,-1 1 0,1-1 0,-1 2 0,-19 4 0,27-5 0,0 0 0,-1 0 0,1 1 0,0-1 0,0 1 0,0 0 0,0 0 0,0 0 0,1 0 0,-1 1 0,0-1 0,1 1 0,0 0 0,0-1 0,0 1 0,0 0 0,0 0 0,-2 6 0,0 2 0,0 1 0,1 0 0,1 0 0,0 1 0,0-1 0,1 19 0,1 0 0,7 44 0,-7-70 0,1 0 0,0-1 0,0 1 0,0-1 0,1 0 0,0 1 0,0-1 0,0 0 0,0 0 0,0 0 0,1 0 0,0 0 0,0-1 0,0 1 0,0-1 0,1 0 0,6 5 0,-5-4 0,1-1 0,0 0 0,0-1 0,0 0 0,0 0 0,0 0 0,1 0 0,-1-1 0,0 0 0,1 0 0,-1-1 0,9 0 0,7-2 0,-1-1 0,0-2 0,0 1 0,0-2 0,-1-1 0,30-14 0,21-6 0,-48 20 0,-1 1 0,1 2 0,1 0 0,32 0 0,98 5 0,-72 2 0,-37-3 0,1 2 0,86 15 0,-62-4 0,-42-8 0,0 0 0,-1 2 0,43 16 0,27 16 0,46 22 0,-88-36 0,0-2 0,69 17 0,-47-15 0,-49-18 0,1 0 0,0-2 0,43 2 0,-24-2 0,44 13 0,-65-11 0,45 5 0,354-6 0,-240-8 0,-74 0 0,-19 0 0,129 14 0,936 71 0,-135-86 0,-948 7 0,91 15 0,32 3 0,315-19 0,-270-5 0,565 2 0,-769-2 0,-1-3 0,0 0 0,40-12 0,-18 4 0,3-2 0,-27 5 0,44-4 0,395 4 0,-286 12 0,521-2 0,-697 0-341,1 1 0,-1 0-1,26 5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8:17:17.45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2435 542 24575,'-19'-17'0,"0"1"0,-1 1 0,0 0 0,-1 2 0,-38-18 0,-118-40 0,155 63 0,-357-115 0,328 111 0,-1 2 0,0 2 0,-1 2 0,0 2 0,-82 6 0,135-2 0,-1 0 0,1 0 0,-1-1 0,1 1 0,-1 0 0,1 0 0,-1 0 0,1 0 0,-1 0 0,1 1 0,-1-1 0,1 0 0,-1 0 0,1 0 0,-1 0 0,1 1 0,-1-1 0,1 0 0,-1 0 0,1 1 0,-1-1 0,1 0 0,0 1 0,-1-1 0,24 8 0,33 4 0,2-2 0,69 2 0,-103-10 0,262 16-164,79-9-655,1136-45-2667,-696 8 1230,-396 22 1826,-201 4 3985,-455 10-1603,-17 5-1188,-92 12-777,-73 11-806,247-19 435,-1113 92-2169,-1-67-75,968-51 1825,64-10 258,171 9 576,-160-36 0,238 42 52,-58-18 526,68 20-508,1 0 0,-1 0 0,0 0 0,1-1-1,-1 0 1,1 0 0,0 0 0,0 0 0,0-1 0,-5-4 0,9 7-73,-1 0 0,1 0 0,-1 0 0,1 0 0,-1 0 0,1 0 0,0 0 0,-1 0 1,1 1-1,0-1 0,0 0 0,0 0 0,0 0 0,0 0 0,0 0 0,0 0 0,0 0 0,0 0 0,0 0 0,1 0 1,-1 0-1,0 0 0,1 0 0,-1 0 0,1 0 0,-1 0 0,1 0 0,-1 1 0,1-1 0,0 0 0,-1 0 1,1 1-1,0-1 0,1-1 0,5-4 112,1 1 1,0-1-1,0 1 0,0 1 1,1-1-1,11-3 1,23-8 350,54-13 1,127-19 491,86 3-317,74 4-1115,755-10-236,-4 65-1980,-803-5 440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8:17:22.50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5064 1288 24575,'0'0'0,"0"0"0,2 0 0,48-1 0,50-8 0,-73 6 0,188-23 0,97-13-164,79-15-655,1399-274-1301,-1408 243 2120,-54 13-163,-61 13-515,247-54 404,-497 108 495,-43 5 537,26 0-754,-247 5 1962,3-3-1099,-73 0-676,-1307-6-3684,-8-55 383,1509 51 3154,-390-14 4411,497 24-3549,35 4 48,224 23-512,-219-27-429,269 17-177,104-3-655,85-6-164,1050-29-1687,0-62-27,-1223 60 1926,-82 6 378,-161 11 348,121-5 976,-181 9-796,0 0 1,0 0 0,0 1 0,9 2 0,-15-3-127,0 0 0,1 0 0,-1 0 0,0 0 1,0 0-1,0 0 0,1 0 0,-1 0 0,0 0 0,0 0 1,0 0-1,0 1 0,1-1 0,-1 0 0,0 0 0,0 0 0,0 0 1,0 0-1,0 0 0,0 1 0,1-1 0,-1 0 0,0 0 1,0 0-1,0 0 0,0 1 0,0-1 0,0 0 0,0 0 1,0 0-1,0 0 0,0 1 0,0-1 0,0 0 0,0 0 1,0 0-1,0 1 0,0-1 0,0 0 0,0 0 0,0 0 1,0 1-1,0-1 0,0 0 0,0 0 0,0 0 0,0 0 1,0 1-1,-1-1 0,-20 13 657,-13-1-174,-36 9-1,-135 29 440,-109 10-414,-98 6-783,-79-4 8,-791 35-1825,-2-104 1184,907-22 111,66-8 5,69-3 301,156 23 930,-136-45 0,209 58-309,-50-22 576,59 24-604,-1-1 1,0 1-1,1-1 0,-1 0 0,1-1 0,0 1 1,0-1-1,0 0 0,-3-4 0,6 7-75,0 0 0,1 0 0,-1 0 0,0-1 0,1 1 0,-1 0 0,1 0 0,0 0 0,-1 0 0,1-1 0,0 1 0,0 0 0,0 0 0,0-1 0,0 1 0,0 0 0,0 0 0,0-1 1,0 1-1,1 0 0,-1 0 0,1-1 0,-1 1 0,1 0 0,-1 0 0,1 0 0,-1 0 0,1 0 0,0 0 0,0 0 0,-1 0 0,1 0 0,2-1 0,4-4 112,-1 1 0,1 0 1,1 0-1,9-5 0,29-11 246,2 1-1,0 2 0,0 3 0,67-12 0,156-23 263,79 9-1173,62 12 90,1213 25-2187,-2 94 2151,-1315-70-240,-66-6 328,55 0 402,-230-12 754,-49 1-319,-14 0-23,-6-1-343,-1 0 1,0-1 0,0 0 0,0 0 0,0 0-1,0 0 1,0 0 0,-4 0 0,-86 17 819,-106 5-1,-88 0-749,-86-6-591,-1866-8-2532,1873-29 2794,60-5-534,33-3 280,-238-17 3030,641 57-146,-42-2-2021,156 17 227,88 15-710,74 13-782,-84-11 440,952 117-2839,12-86 1026,-1194-75 2356,-71 1 560,-30 2-302,-52 5 111,-124 9-204,-122 10-187,-110 6 262,-84 3-467,-3260 48-3118,3715-85 4969,122 0-660,127 1-176,138 0-422,134 0-1069,107 0 150,1071-5-1892,-1-29 645,-1135 15 816,-95 4-163,-103 9 102,-96 10 630,-194-2 501,-1 0 0,51 12-1,-76-13-191,1 0-1,-1 0 1,1 0-1,-1 1 1,1 0-1,-1-1 1,0 1-1,0 1 1,5 3-1,-7-5-34,0 0-1,0 0 1,0 0-1,-1 0 1,1 0-1,0 0 1,-1 0 0,1 0-1,-1 0 1,0 1-1,1-1 1,-1 0-1,0 0 1,1 0-1,-1 1 1,0-1-1,0 0 1,0 0 0,0 1-1,0-1 1,-1 2-1,-1 2 50,-1 1-1,0-1 0,0 1 1,-1-1-1,1 0 1,-1 0-1,0 0 1,0-1-1,-1 1 0,0-1 1,-8 6-1,-26 19 257,-2-1-1,-52 26 1,-216 95 655,-136 23-98,-122 7-621,-98-8-1018,57-44-565,-755 60-1,841-152-309,-952-58-1,1051-20 685,89-4 441,85 1 1197,222 40-557,-55-10 779,-83-29 0,137 32-422,27 13-468,1 0-1,-1-1 1,0 1-1,1 0 1,-1-1 0,0 1-1,1-1 1,-1 1-1,1-1 1,-1 0 0,1 1-1,-1-1 1,1 1-1,0-1 1,-1 0 0,1 0-1,0 1 1,-1-1-1,1-1 1,0 1-2,0 1 1,0-1-1,1 0 1,-1 0-1,0 1 0,0-1 1,1 0-1,-1 0 1,1 1-1,-1-1 0,0 0 1,1 1-1,-1-1 1,1 1-1,0-1 0,-1 1 1,1-1-1,-1 1 1,1-1-1,1 0 0,29-15 467,113-30 493,113-17 0,108-14 0,89-9-79,1142-162-2125,-343 59-1659,-1005 145 2318,-86 8 626,-146 32 141,0-1 0,0 0 0,19-10 0,-34 15-184,-1 0 0,1 0 1,0-1-1,-1 1 0,1 0 1,-1-1-1,1 1 1,-1-1-1,1 1 0,-1-1 1,1 1-1,-1-1 0,1 1 1,-1-1-1,1 1 0,-1-1 1,0 0-1,0 1 1,1-1-1,-1 0 0,0 1 1,1-2-1,-2 1 4,1 0-1,-1 1 1,1-1-1,0 0 1,-1 0 0,1 1-1,-1-1 1,1 0-1,-1 1 1,0-1-1,1 1 1,-1-1 0,0 1-1,1-1 1,-1 1-1,0-1 1,0 1-1,1-1 1,-3 1 0,-16-7 220,0 1 1,0 0 0,-32-3 0,-180-21 737,-122 3-67,-98 6-363,-1183-4-2393,612 16 826,597-2 195,68-7-139,68-5 239,-38-18 1093,228 23 817,-111-36 1,154 34-209,40 11-323,16 9-648,0 0 0,0-1 1,0 1-1,0 0 0,0 0 1,0 0-1,0 0 0,-1-1 1,1 1-1,0 0 0,0 0 1,0 0-1,0-1 0,0 1 1,0 0-1,0 0 0,0 0 1,0-1-1,0 1 0,0 0 1,0 0-1,0 0 0,0-1 0,0 1 1,1 0-1,-1 0 0,0 0 1,0-1-1,0 1 0,0 0 1,0 0-1,0 0 0,0 0 1,0-1-1,1 1 0,-1 0 1,0 0-1,0 0 0,0 0 1,1 0-1,3-3 122,1 1-1,0 1 0,0-1 1,-1 1-1,11-2 1,289-30 1692,-270 30-1686,272-15 515,354-11-1119,260-14-297,-579 23 761,-60 4-87,76-1-348,-275 14 435,-67 4 0,-20 2 0,-40 7 0,-75 7 0,16-5 0,-207 31-95,-113 17-288,-83 9 124,-976 103-2012,-8-79-590,1203-88 2078,-170-10 2516,457 5-1724,-36-4 870,37 4-869,0 0 0,0 0 1,0-1-1,0 1 0,0 0 1,0 0-1,0 0 0,0 0 1,0-1-1,0 1 0,0 0 0,0 0 1,0 0-1,0-1 0,0 1 1,0 0-1,0 0 0,0 0 1,1 0-1,-1-1 0,0 1 1,0 0-1,0 0 0,0 0 0,0 0 1,0 0-1,0-1 0,1 1 1,-1 0-1,0 0 0,0 0 1,0 0-1,0 0 0,1 0 1,-1 0-1,0 0 0,0 0 1,0 0-1,0 0 0,1-1 0,-1 1 1,0 0-1,0 0 0,0 0 1,1 0-1,-1 0 0,0 0 1,0 1-1,30-11 548,106-23 425,118-18 0,116-17-254,97-7-924,2414-254-4810,-2610 308 4117,35 4 1364,-264 17 87,-33 2-144,-23 2 565,-260 29 813,241-30-1670,-287 19 547,-96 1-449,-2699 60-4104,2875-84 3404,-62-12 1371,229 5 87,71 8-921,1-1 0,-1 1 1,1 0-1,-1-1 0,1 1 0,-1-1 1,1 1-1,0-1 0,-1 0 1,1 1-1,-3-3 0,4 3-49,0 0-1,0-1 1,0 1-1,0 0 1,0 0-1,0-1 1,0 1-1,0 0 1,0 0 0,0-1-1,0 1 1,0 0-1,0-1 1,0 1-1,0 0 1,0 0-1,0-1 1,0 1-1,0 0 1,0 0 0,1-1-1,-1 1 1,0 0-1,0 0 1,0-1-1,0 1 1,1 0-1,-1 0 1,0 0-1,0-1 1,0 1-1,1 0 1,-1 0 0,0 0-1,0 0 1,1 0-1,-1 0 1,0-1-1,8-3 171,0 1-1,0-1 0,14-3 1,119-27 800,109-10 0,103-4-328,82 1-1242,2217-195-4937,-2398 223 4831,-209 15 624,219-10 989,-248 13-592,1 2-1,18 2 1,-22 2 163,-13-5-479,0 0 0,1 0 0,-1 1 0,0-1 0,0 0 0,0 0 0,0 0 0,0 0 0,0 1 0,0-1 0,0 0 0,0 0 0,0 0 0,0 1 0,0-1 0,1 0 0,-1 0 0,0 0 0,0 1 0,0-1 0,-1 0 0,1 0 0,0 0 0,0 1 0,0-1 0,0 0 0,0 0 0,0 0 0,0 0 0,0 1 0,0-1 0,0 0 0,0 0 0,-1 0 0,1 0 0,0 1 0,0-1 0,0 0 0,0 0 0,-1 0 0,-5 4 128,0-1 1,0 0-1,0 0 1,0 0-1,-1-1 0,-7 2 1,-120 33 842,-95 12 0,-93 7-291,-78 0-1038,-1771 65-3679,1863-125 3247,64-5 256,-156-31 2379,359 30-876,41 10-970,0 0 0,0 0 1,0 0-1,-1 0 1,1 0-1,0 0 1,0 0-1,0 0 0,0-1 1,0 1-1,-1 0 1,1 0-1,0 0 1,0 0-1,0 0 0,0 0 1,0 0-1,0-1 1,0 1-1,0 0 1,-1 0-1,1 0 0,0 0 1,0 0-1,0-1 1,0 1-1,0 0 1,0 0-1,0 0 0,0 0 1,0 0-1,0-1 1,0 1-1,0 0 1,0 0-1,0 0 0,0 0 1,0-1-1,0 1 1,0 0-1,0 0 1,1 0-1,10-7 481,19-1-87,0 1 0,0 1 0,57-2 1,-21 1-61,201-16 310,92 1-1162,77 4 118,1919 13-2865,-2010 16 2507,-73 6 170,-184-10 490,161 35 0,-244-41 123,7 2 109,0 0-1,0 1 0,19 9 1,-30-12-113,1 0 0,0 0-1,0 0 1,-1 0 0,1 0 0,0 0 0,-1 0 0,1 1 0,-1-1 0,0 1 0,1-1 0,-1 1 0,0-1 0,0 1 0,0 0 0,0 0 0,0-1 0,0 1 0,-1 0 0,1 0 0,0 0 0,-1 0 0,0 0 0,1 0 0,-1 0 0,0 0 0,0 0 0,-1 3 0,0 0 39,-1 0 1,0 0-1,-1 0 1,1 0 0,-1-1-1,0 1 1,0-1-1,0 0 1,-1 0 0,1 0-1,-1 0 1,-7 5-1,-12 9 175,-1-1 0,0-1 0,-31 15-1,-168 68 617,-102 8-678,-84-6-732,73-37-117,-2-15 1,-2-16-1,-1-14 1,-1-14 0,0-16-1,2-15 1,-592-122 0,791 115 2079,-228-86 1,333 101 582,44 17-1585,21 2 125,212 43 1327,-227-41-1794,230 48 632,72 11-733,1211 209-2357,-1203-223 2223,-56-14-523,189 1 364,-420-35 384,-31-1 16,-6-1 31,-60-7 629,-83-6 152,-84-7-446,-81-8-538,-1850-238-864,1749 194 304,70 11 825,438 63 2479,48 7-2376,74 7-246,66 5-191,105 11-183,528 33-1163,5-32 579,-876-32 931,-36 0 0,1 1 0,22 2 0,-54 2 163,-228 38 1457,1 1-1586,-915 119-1265,-16-109-1240,551-79 3863,621 26-1258,-15 0 846,31 4-213,180 33 700,5-1-1370,62 5-261,794 53-1436,12-82 1396,-921-15 204,-124 3 8,-20 0-4,0 0-1,0 0 1,0 0-1,0 0 1,0 0 0,-1 0-1,1 0 1,0 0-1,0 1 1,0-1-1,0 0 1,0 0-1,0 0 1,0 0-1,0 0 1,0 0 0,0 0-1,0 0 1,0 0-1,0 0 1,-1 0-1,1 0 1,0 0-1,0 0 1,0 0 0,0 1-1,0-1 1,0 0-1,0 0 1,0 0-1,0 0 1,0 0-1,0 0 1,0 0 0,0 0-1,0 0 1,0 0-1,0 1 1,0-1-1,0 0 1,0 0-1,0 0 1,0 0 0,0 0-1,0 0 1,0 0-1,0 0 1,1 0-1,-1 0 1,0 0-1,0 0 1,0 1-1,0-1 1,0 0 0,0 0-1,0 0 1,0 0-1,0 0 1,0 0-1,0 0 1,0 0-1,1 0 1,-40 11 708,-76 10-209,-221 8-1,309-27-483,-241 7-762,-412-38-1,453 2 557,2-10 1,-260-77-1,319 62 123,129 37 68,0-1 0,-41-24 1,78 40-5,-7-4 42,1 0 1,-1 0-1,1-1 1,0 0-1,-10-9 1,16 13-28,-1 1-1,0-1 1,1 0 0,-1 0 0,1 0 0,-1 0 0,1 0 0,-1 0 0,1 0 0,0 0 0,-1 0 0,1 0 0,0 0 0,0 0-1,0 0 1,0 0 0,0 0 0,0-1 0,0 0 0,1 0 8,0 1 1,-1-1-1,1 1 0,0-1 0,0 1 1,0-1-1,0 1 0,1 0 0,-1 0 1,0-1-1,0 1 0,1 0 0,-1 0 1,1 0-1,-1 0 0,3 0 0,20-10 191,0 2 0,0 1 0,1 1 0,47-8 0,-57 12-190,525-62-498,9 43-202,-441 20 789,279-10-113,255-6 0,-617 16 3,-25 2-3,0 0 0,0 0 0,0 0 0,-1 0 0,1 0 0,0 0 0,0 0 0,0 0-1,0 0 1,0 0 0,0 0 0,0 0 0,-1 0 0,1 0 0,0 0 0,0 0 0,0 0-1,0 0 1,0 0 0,0-1 0,0 1 0,-1 0 0,1 0 0,0 0 0,0 0 0,0 0-1,0 0 1,0 0 0,0 0 0,0 0 0,0 0 0,0 0 0,0-1 0,0 1 0,-1 0-1,1 0 1,0 0 0,0 0 0,0 0 0,0 0 0,0 0 0,0-1 0,0 1 0,0 0-1,0 0 1,0 0 0,0 0 0,0 0 0,0 0 0,0 0 0,0-1 0,0 1 0,0 0-1,0 0 1,1 0 0,-1 0 0,0 0 0,0 0 0,0 0 0,0 0 0,0-1 0,0 1-1,0 0 1,0 0 0,0 0 0,0 0 0,-47-12 168,-534-80 646,-8 32-1693,-368-17 877,925 76-24,3-1 191,34-1 92,22-1 168,777-76-414,467-75-955,-1229 146 903,-40 8 50,-6 1 23,-23 4 132,-480 112 764,276-57-912,108-28-16,-254 56 0,-1-29 0,329-54-1365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8:17:23.88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1 281 24575,'0'-13'0,"1"-16"0,-1 29 0,0-1 0,0 1 0,0 0 0,0 0 0,0 0 0,1 0 0,-1-1 0,0 1 0,0 0 0,0 0 0,0 0 0,0 0 0,0 0 0,1 0 0,-1-1 0,0 1 0,0 0 0,0 0 0,0 0 0,1 0 0,-1 0 0,0 0 0,0 0 0,0 0 0,0 0 0,1 0 0,-1 0 0,0 0 0,0 0 0,0 0 0,1 0 0,-1 0 0,0 0 0,0 0 0,0 0 0,0 0 0,1 0 0,-1 0 0,0 0 0,0 0 0,0 0 0,0 0 0,1 0 0,-1 1 0,0-1 0,0 0 0,26 19 0,145 131 0,-10-13 0,557 417-866,-503-409 405,353 177 1,-513-295 448,2-1 0,107 32 0,-162-58 12,-1 1 0,1-1 0,0 1 0,0-1-1,0 0 1,0 0 0,0 0 0,-1 0 0,1 0 0,4-1 0,-6 1 5,0 0 0,1 0 0,-1 0 0,0 0 0,0-1 0,1 1 0,-1 0 0,0 0 0,0-1 0,0 1 1,0 0-1,1 0 0,-1-1 0,0 1 0,0 0 0,0 0 0,0-1 0,0 1 0,0 0 0,0-1 0,0 1 0,0 0 1,0 0-1,0-1 0,0 1 0,0 0 0,0-1 0,0 1 0,0 0 0,0 0 0,0-1 0,0 1 0,0 0 0,0-1 1,-1 1-1,1 0 0,0 0 0,0-1 0,-5-5 176,1-1 0,-1 1-1,-11-11 1,-49-47 301,-118-89 0,-88-38-630,151 109 114,-11-8-350,-403-299 162,473 336 222,2-3 0,2-3 0,4-1 0,-82-120 0,111 144 121,17 24 348,18 21-332,2 1-137,127 96-70,237 136 0,-147-114-280,324 132 0,-351-185 350,-159-62 0,1-2 0,68 10 0,-85-22-17,-27 1 19,-1 0 1,0 0 0,0 0-1,0 0 1,0 0 0,0 0-1,1 0 1,-1-1 0,0 1 0,0 0-1,0 0 1,0 0 0,0 0-1,0 0 1,0-1 0,1 1-1,-1 0 1,0 0 0,0 0-1,0 0 1,0-1 0,0 1-1,0 0 1,0 0 0,0 0-1,0-1 1,0 1 0,0 0-1,0 0 1,0 0 0,0 0 0,0-1-1,0 1 1,0 0 0,0 0-1,0 0 1,-1 0 0,1-1-1,0 1 1,0 0 0,0 0-1,0 0 1,0 0 0,0-1-1,0 1 1,-1 0 0,1 0-1,0 0 1,0 0 0,0 0-1,0 0 1,-1 0 0,1 0 0,0 0-1,0-1 1,-1 1 0,-6-5 138,-1 0 0,0 1 0,-17-7 0,-225-88 13,-81-35-168,-157-107 14,391 183 0,3-4 0,-156-134 0,199 151 0,1-3 0,3-1 0,-43-59 0,90 108 0,0 0 0,0 0 0,0 0 0,0 0 0,0 0 0,1 0 0,-1 0 0,0 0 0,0 0 0,0 0 0,0 0 0,1 0 0,-1 0 0,0 0 0,0 0 0,0 0 0,0 0 0,1 0 0,-1 0 0,0 0 0,0 0 0,0-1 0,0 1 0,0 0 0,1 0 0,-1 0 0,0 0 0,0 0 0,0 0 0,0 0 0,0 0 0,0-1 0,0 1 0,1 0 0,-1 0 0,0 0 0,0 0 0,0 0 0,0-1 0,0 1 0,0 0 0,0 0 0,0 0 0,0 0 0,0-1 0,0 1 0,0 0 0,0 0 0,0 0 0,0 0 0,0-1 0,0 1 0,0 0 0,0 0 0,0 0 0,0 0 0,0-1 0,-1 1 0,24 8 0,302 150 0,-143-66 0,316 131-248,10-19-71,-395-160 303,65 32 91,-90-37-1418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8:17:26.14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194 748 24575,'0'0'0,"0"0"0,7-2 0,41-22 0,-23 11 0,45-17 0,15 4-90,2 4-1,141-19 1,192 7-519,648 24-1034,-460 11 740,254-16 628,-678 11 379,-162 6 506,-22-2-596,0 0 0,0 0 0,0 1 1,0-1-1,0 0 0,0 0 0,0 1 1,0-1-1,0 0 0,-1 0 0,1 0 1,0 1-1,0-1 0,0 0 0,0 0 1,-1 0-1,1 0 0,0 1 0,0-1 0,0 0 1,-1 0-1,1 0 0,0 0 0,0 0 1,0 0-1,-1 0 0,1 0 0,0 0 1,0 1-1,-1-1 0,1 0 0,0 0 1,0 0-1,0 0 0,-1 0 0,1 0 1,0 0-1,-1-1 0,-50 13 821,-330 37 394,-15-32-1953,92-17-39,-385-49 0,-293-125-549,936 164 1324,-176-46 307,173 41-152,2-2 0,-64-31 1,98 41 70,0 0 1,1-1-1,0 0 1,-20-18 0,31 25-166,-1 0 1,1 0 0,0 0 0,0-1 0,0 1 0,1 0 0,-1-1 0,0 1-1,0 0 1,0-3 0,1 3-50,0 0 1,0 1-1,0-1 0,0 1 0,0-1 0,0 1 0,1-1 1,-1 1-1,0-1 0,0 1 0,1-1 0,-1 1 0,0-1 1,1 1-1,-1 0 0,0-1 0,1 1 0,-1-1 0,0 1 1,1 0-1,-1-1 0,1 1 0,-1 0 0,1 0 0,-1-1 1,1 1-1,-1 0 0,1 0 0,-1 0 0,1 0 0,-1-1 1,1 1-1,0 0 0,-1 0 0,1 0 0,0 0 0,16-1 8,-1 0-1,0 0 1,1 2-1,-1 0 0,21 4 1,10 0-23,912 136-512,-338-42 9,-2-34 256,-512-63 238,-189-5 551,48 2-241,-407-16-557,-542-90-1,820 77 248,-268-83 0,407 104 19,16 6 151,-1 0 0,1 0 0,0 1 0,-13-2 0,160 18-170,-84-6 0,827 120-455,-427-59 288,-95-25 167,-349-42 0,-26 1 0,-125 13 518,-569 17-855,-4-49 14,331-14 312,279 16 81,-171-50 580,274 64-635,13-1 82,22 1-161,-34 0 71,892 4-7,-459-5 0,-1300-37 0,844 35 0,-570-92 0,550 85 0,-48-20 0,76 25 0,0-1 0,1-1 0,0 0 0,1-1 0,0 0 0,0-1 0,-11-10 0,21 18 0,1-1 0,-1 1 0,1-1 0,-1 1 0,1-1 0,0 1 0,-1-1 0,1 0 0,0 1 0,0-1 0,0 0 0,0 0 0,0 0 0,1 0 0,-1 0 0,1 0 0,-1 0 0,1 0 0,0 0 0,0 0 0,-1-1 0,1 1 0,1 0 0,-1 0 0,0 0 0,1 0 0,-1 0 0,1 0 0,-1 0 0,1 0 0,0 0 0,0 0 0,0 0 0,0 1 0,0-1 0,0 0 0,1 1 0,-1-1 0,0 0 0,1 1 0,-1 0 0,1-1 0,0 1 0,3-2 0,3-3 0,1 1 0,0 0 0,0 1 0,1 0 0,-1 0 0,1 1 0,0 0 0,12-2 0,9 1 0,0 2 0,0 0 0,1 3 0,35 4 0,126 29 0,-33 6-138,267 105 0,141 104-338,-140-57 305,-385-174 171,-2 1 0,2-2 0,0-2 0,58 12 0,-96-26 412,-14-2-75,-25-4-163,-382-64-174,1-22 0,174 36 0,101 25 0,-184-43 0,219 44 0,-102-42 0,186 62 0,4 3 0,0 0 0,0-2 0,0 0 0,1-1 0,1 0 0,-23-18 0,38 27 0,-1-1 0,1 1 0,0 0 0,0 0 0,0 0 0,-1 0 0,1 0 0,0-1 0,0 1 0,0 0 0,0 0 0,0 0 0,-1-1 0,1 1 0,0 0 0,0 0 0,0 0 0,0-1 0,0 1 0,0 0 0,0 0 0,0-1 0,0 1 0,0 0 0,0 0 0,0-1 0,0 1 0,0 0 0,0 0 0,0-1 0,0 1 0,0 0 0,0 0 0,0 0 0,0-1 0,0 1 0,1 0 0,10-5 0,22 3 0,-29 2 0,747 2-453,-298 1 242,171-3-1044,-533 0-5017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8:17:26.65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177 146 24575,'-3'-1'0,"0"1"0,0-1 0,0 1 0,0 0 0,0 0 0,0 0 0,-6 1 0,1 0 0,-131-1 0,261-7 0,1089-104-2669,-966 84-2853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8:17:27.16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0 200 24575,'0'0'0,"6"0"0,11 0 0,30 0 0,48-5 0,55-7 0,49-7 0,38-5 0,36-5-983,24-7 623,-18-4 360,-56 6-6848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8:17:27.71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24575,'16'1'0,"0"0"0,0 1 0,16 5 0,8 0 0,-36-6 0,967 151-2224,-762-126-3743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7A355-8776-CB43-838E-ED9EE2F8390B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03FA8-A3F3-7640-B13D-36C73B3E5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7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4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FA637AC-751E-9E9D-7175-A0FADF858F5A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2BB51D-E7C1-3746-85E9-889CCB24F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1645920"/>
            <a:ext cx="7772400" cy="45720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baseline="0">
                <a:solidFill>
                  <a:schemeClr val="tx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E016467-0564-6D4C-BF17-F4FA3991C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731520"/>
            <a:ext cx="6858000" cy="73152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+mn-lt"/>
                <a:ea typeface="Meiryo UI" panose="020B0604030504040204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noProof="0"/>
              <a:t>Click to edit Master subtitle style</a:t>
            </a:r>
            <a:endParaRPr lang="en-US" altLang="ja-JP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1E1467-7F21-7E40-BF7A-27FECC27EFB8}"/>
              </a:ext>
            </a:extLst>
          </p:cNvPr>
          <p:cNvGrpSpPr/>
          <p:nvPr userDrawn="1"/>
        </p:nvGrpSpPr>
        <p:grpSpPr>
          <a:xfrm>
            <a:off x="8208409" y="591476"/>
            <a:ext cx="3257061" cy="3329423"/>
            <a:chOff x="8490839" y="413500"/>
            <a:chExt cx="3257061" cy="3329423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7D81FEF9-779F-20FF-5FC1-5D766A2935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18341911">
              <a:off x="9344585" y="677068"/>
              <a:ext cx="2057606" cy="2724154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CCC497C-E1BC-E9FA-71FF-2422756A4A8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1767570">
              <a:off x="10241214" y="491479"/>
              <a:ext cx="529789" cy="550166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C3B983FC-FFFB-72DC-76ED-D5B4822D91D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965259" y="450169"/>
              <a:ext cx="782641" cy="812743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14DFC72-C039-4990-8FBE-CD9655DD6B5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3252117" flipH="1">
              <a:off x="8490839" y="413500"/>
              <a:ext cx="782641" cy="812743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4C9D146A-74DD-B2C2-3952-AFC3A7AE5A8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3566579">
              <a:off x="11156191" y="3188887"/>
              <a:ext cx="543582" cy="564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689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bg>
      <p:bgPr>
        <a:solidFill>
          <a:schemeClr val="accent2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498A30-8462-D4F7-33E4-52016881ECBA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D7A8-90D7-EAD8-D5B0-6375EB3F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698480" cy="1097280"/>
          </a:xfrm>
        </p:spPr>
        <p:txBody>
          <a:bodyPr anchor="b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4DA03-155B-0EEF-AE9A-B3002ECE64C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1248" y="2377440"/>
            <a:ext cx="10515600" cy="3657600"/>
          </a:xfrm>
        </p:spPr>
        <p:txBody>
          <a:bodyPr lIns="91440" tIns="45720" rIns="91440" bIns="45720" anchor="t" anchorCtr="0"/>
          <a:lstStyle>
            <a:lvl1pPr marL="457200" indent="-457200">
              <a:buClr>
                <a:schemeClr val="accent1"/>
              </a:buClr>
              <a:buSzPct val="90000"/>
              <a:defRPr sz="1800"/>
            </a:lvl1pPr>
            <a:lvl2pPr marL="914400" indent="-228600">
              <a:buClr>
                <a:schemeClr val="accent1"/>
              </a:buClr>
              <a:buSzPct val="90000"/>
              <a:defRPr sz="1600"/>
            </a:lvl2pPr>
            <a:lvl3pPr marL="1371600" indent="-228600">
              <a:buClr>
                <a:schemeClr val="accent1"/>
              </a:buClr>
              <a:buSzPct val="90000"/>
              <a:defRPr sz="1600"/>
            </a:lvl3pPr>
            <a:lvl4pPr marL="1828800" indent="-228600">
              <a:buClr>
                <a:schemeClr val="accent1"/>
              </a:buClr>
              <a:buSzPct val="90000"/>
              <a:defRPr sz="1600"/>
            </a:lvl4pPr>
            <a:lvl5pPr marL="2286000" indent="-228600">
              <a:buClr>
                <a:schemeClr val="accent1"/>
              </a:buClr>
              <a:buSzPct val="90000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547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74DF79A-DA68-AFDD-C02D-2450DEA0DA9D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2560320"/>
            <a:ext cx="6400800" cy="365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05F030-D6EA-F6A3-3B68-7FD969DD8F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15784" y="685800"/>
            <a:ext cx="3840480" cy="5486400"/>
          </a:xfrm>
          <a:custGeom>
            <a:avLst/>
            <a:gdLst>
              <a:gd name="connsiteX0" fmla="*/ 328822 w 3840480"/>
              <a:gd name="connsiteY0" fmla="*/ 0 h 5486400"/>
              <a:gd name="connsiteX1" fmla="*/ 3511658 w 3840480"/>
              <a:gd name="connsiteY1" fmla="*/ 0 h 5486400"/>
              <a:gd name="connsiteX2" fmla="*/ 3840480 w 3840480"/>
              <a:gd name="connsiteY2" fmla="*/ 328822 h 5486400"/>
              <a:gd name="connsiteX3" fmla="*/ 3840480 w 3840480"/>
              <a:gd name="connsiteY3" fmla="*/ 5157578 h 5486400"/>
              <a:gd name="connsiteX4" fmla="*/ 3511658 w 3840480"/>
              <a:gd name="connsiteY4" fmla="*/ 5486400 h 5486400"/>
              <a:gd name="connsiteX5" fmla="*/ 328822 w 3840480"/>
              <a:gd name="connsiteY5" fmla="*/ 5486400 h 5486400"/>
              <a:gd name="connsiteX6" fmla="*/ 0 w 3840480"/>
              <a:gd name="connsiteY6" fmla="*/ 5157578 h 5486400"/>
              <a:gd name="connsiteX7" fmla="*/ 0 w 3840480"/>
              <a:gd name="connsiteY7" fmla="*/ 328822 h 5486400"/>
              <a:gd name="connsiteX8" fmla="*/ 328822 w 3840480"/>
              <a:gd name="connsiteY8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0480" h="5486400">
                <a:moveTo>
                  <a:pt x="328822" y="0"/>
                </a:moveTo>
                <a:lnTo>
                  <a:pt x="3511658" y="0"/>
                </a:lnTo>
                <a:cubicBezTo>
                  <a:pt x="3693261" y="0"/>
                  <a:pt x="3840480" y="147219"/>
                  <a:pt x="3840480" y="328822"/>
                </a:cubicBezTo>
                <a:lnTo>
                  <a:pt x="3840480" y="5157578"/>
                </a:lnTo>
                <a:cubicBezTo>
                  <a:pt x="3840480" y="5339181"/>
                  <a:pt x="3693261" y="5486400"/>
                  <a:pt x="3511658" y="5486400"/>
                </a:cubicBezTo>
                <a:lnTo>
                  <a:pt x="328822" y="5486400"/>
                </a:lnTo>
                <a:cubicBezTo>
                  <a:pt x="147219" y="5486400"/>
                  <a:pt x="0" y="5339181"/>
                  <a:pt x="0" y="5157578"/>
                </a:cubicBezTo>
                <a:lnTo>
                  <a:pt x="0" y="328822"/>
                </a:lnTo>
                <a:cubicBezTo>
                  <a:pt x="0" y="147219"/>
                  <a:pt x="147219" y="0"/>
                  <a:pt x="3288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EFE84E-0920-FAF1-6CA8-DC5A96D2F870}"/>
              </a:ext>
            </a:extLst>
          </p:cNvPr>
          <p:cNvGrpSpPr/>
          <p:nvPr userDrawn="1"/>
        </p:nvGrpSpPr>
        <p:grpSpPr>
          <a:xfrm rot="15816438">
            <a:off x="615660" y="629558"/>
            <a:ext cx="1484669" cy="1452524"/>
            <a:chOff x="5437042" y="654465"/>
            <a:chExt cx="1484669" cy="1452524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01DCE20-09C5-0306-8775-265D4CF977D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14939004">
              <a:off x="5444492" y="657537"/>
              <a:ext cx="387385" cy="402285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2584158-AAE2-FED3-948E-78EE07EE2C9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19194546">
              <a:off x="6479159" y="654465"/>
              <a:ext cx="442552" cy="459573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22E4E58-0AB1-23E3-BD3F-B997103B9D9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1715989">
              <a:off x="5893647" y="1267000"/>
              <a:ext cx="808878" cy="839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1715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4">
    <p:bg>
      <p:bgPr>
        <a:solidFill>
          <a:schemeClr val="accent2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0AA9A03-5219-5FDB-8F76-14B9889332A1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698480" cy="1097280"/>
          </a:xfrm>
        </p:spPr>
        <p:txBody>
          <a:bodyPr anchor="b" anchorCtr="0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BE321C-2EF3-1AF9-6D78-453D4F3CC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340864"/>
            <a:ext cx="5486400" cy="3749040"/>
          </a:xfrm>
        </p:spPr>
        <p:txBody>
          <a:bodyPr lIns="91440" tIns="45720" rIns="91440" bIns="45720" anchor="t" anchorCtr="0"/>
          <a:lstStyle>
            <a:lvl1pPr marL="512064" indent="-512064">
              <a:buClr>
                <a:schemeClr val="tx1"/>
              </a:buClr>
              <a:buSzPct val="100000"/>
              <a:buFont typeface="+mj-lt"/>
              <a:buAutoNum type="arabicPeriod"/>
              <a:defRPr sz="1800"/>
            </a:lvl1pPr>
            <a:lvl2pPr marL="1028700" indent="-342900">
              <a:buClr>
                <a:schemeClr val="tx1"/>
              </a:buClr>
              <a:buSzPct val="100000"/>
              <a:buFont typeface="+mj-lt"/>
              <a:buAutoNum type="alphaLcPeriod"/>
              <a:defRPr sz="1600"/>
            </a:lvl2pPr>
            <a:lvl3pPr marL="1543050" indent="-400050">
              <a:buClr>
                <a:schemeClr val="tx1"/>
              </a:buClr>
              <a:buSzPct val="100000"/>
              <a:buFont typeface="+mj-lt"/>
              <a:buAutoNum type="romanLcPeriod"/>
              <a:defRPr sz="1600"/>
            </a:lvl3pPr>
            <a:lvl4pPr marL="1943100" indent="-342900">
              <a:buClr>
                <a:schemeClr val="tx1"/>
              </a:buClr>
              <a:buSzPct val="100000"/>
              <a:buFont typeface="+mj-lt"/>
              <a:buAutoNum type="arabicParenR"/>
              <a:defRPr sz="1600"/>
            </a:lvl4pPr>
            <a:lvl5pPr marL="2400300" indent="-342900">
              <a:buClr>
                <a:schemeClr val="tx1"/>
              </a:buClr>
              <a:buSzPct val="100000"/>
              <a:buFont typeface="+mj-lt"/>
              <a:buAutoNum type="alphaLcParenR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967943-29F6-8B4F-D85A-3E3BC79F55C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85432" y="2340864"/>
            <a:ext cx="2834640" cy="3840480"/>
          </a:xfrm>
        </p:spPr>
        <p:txBody>
          <a:bodyPr anchor="t" anchorCtr="0"/>
          <a:lstStyle>
            <a:lvl1pPr marL="0" indent="0">
              <a:buClr>
                <a:schemeClr val="accent1"/>
              </a:buClr>
              <a:buSzPct val="90000"/>
              <a:buNone/>
              <a:defRPr sz="1800"/>
            </a:lvl1pPr>
            <a:lvl2pPr marL="457200" indent="-228600">
              <a:buClr>
                <a:schemeClr val="accent1"/>
              </a:buClr>
              <a:buSzPct val="90000"/>
              <a:defRPr sz="1600"/>
            </a:lvl2pPr>
            <a:lvl3pPr marL="914400" indent="-228600">
              <a:buClr>
                <a:schemeClr val="accent1"/>
              </a:buClr>
              <a:buSzPct val="90000"/>
              <a:defRPr sz="1600"/>
            </a:lvl3pPr>
            <a:lvl4pPr marL="1371600" indent="-228600">
              <a:buClr>
                <a:schemeClr val="accent1"/>
              </a:buClr>
              <a:buSzPct val="90000"/>
              <a:defRPr sz="1600"/>
            </a:lvl4pPr>
            <a:lvl5pPr marL="2286000" indent="-228600">
              <a:buClr>
                <a:schemeClr val="accent1"/>
              </a:buClr>
              <a:buSzPct val="90000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D4B7AC-0A74-D081-4126-7D5BB0DF978A}"/>
              </a:ext>
            </a:extLst>
          </p:cNvPr>
          <p:cNvCxnSpPr/>
          <p:nvPr userDrawn="1"/>
        </p:nvCxnSpPr>
        <p:spPr>
          <a:xfrm>
            <a:off x="6478854" y="2342232"/>
            <a:ext cx="0" cy="3843128"/>
          </a:xfrm>
          <a:prstGeom prst="line">
            <a:avLst/>
          </a:prstGeom>
          <a:ln w="38100" cap="rnd">
            <a:solidFill>
              <a:schemeClr val="accent2">
                <a:lumMod val="20000"/>
                <a:lumOff val="8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B193C94A-0AB2-B395-E722-487D1EB8AC54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69293"/>
          <a:stretch/>
        </p:blipFill>
        <p:spPr>
          <a:xfrm rot="16200000">
            <a:off x="9209319" y="2954216"/>
            <a:ext cx="3351115" cy="13716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79E72A1-BF08-EE06-7D8C-4AA04F7849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533699" flipH="1">
            <a:off x="10582146" y="593463"/>
            <a:ext cx="831783" cy="8637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3A906E1-E32B-5A1F-2D56-B49187E0F2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066301" flipH="1" flipV="1">
            <a:off x="10582146" y="5416335"/>
            <a:ext cx="831783" cy="86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89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04">
    <p:bg>
      <p:bgPr>
        <a:solidFill>
          <a:schemeClr val="accent4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A504C4-F594-8A14-20FD-71ABDA846B4B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5303520" cy="4023360"/>
          </a:xfrm>
        </p:spPr>
        <p:txBody>
          <a:bodyPr lIns="0" rIns="0">
            <a:norm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48" y="731520"/>
            <a:ext cx="5303520" cy="4023360"/>
          </a:xfrm>
        </p:spPr>
        <p:txBody>
          <a:bodyPr anchor="ctr" anchorCtr="0"/>
          <a:lstStyle>
            <a:lvl1pPr marL="0" indent="0">
              <a:buNone/>
              <a:defRPr sz="2000"/>
            </a:lvl1pPr>
            <a:lvl2pPr>
              <a:buClr>
                <a:schemeClr val="accent1"/>
              </a:buClr>
              <a:buSzPct val="90000"/>
              <a:defRPr/>
            </a:lvl2pPr>
            <a:lvl3pPr>
              <a:buClr>
                <a:schemeClr val="accent1"/>
              </a:buClr>
              <a:buSzPct val="90000"/>
              <a:defRPr/>
            </a:lvl3pPr>
            <a:lvl4pPr>
              <a:buClr>
                <a:schemeClr val="accent1"/>
              </a:buClr>
              <a:buSzPct val="90000"/>
              <a:defRPr/>
            </a:lvl4pPr>
            <a:lvl5pPr>
              <a:buClr>
                <a:schemeClr val="accent1"/>
              </a:buClr>
              <a:buSzPct val="9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EECEFCD-B1A9-DF64-DD0A-FB2E7AE952D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9420" y="4920978"/>
            <a:ext cx="1091316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37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bg>
      <p:bgPr>
        <a:solidFill>
          <a:schemeClr val="accent4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FA637AC-751E-9E9D-7175-A0FADF858F5A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2BB51D-E7C1-3746-85E9-889CCB24F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1645920"/>
            <a:ext cx="7772400" cy="45720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baseline="0">
                <a:solidFill>
                  <a:schemeClr val="tx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E016467-0564-6D4C-BF17-F4FA3991C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731520"/>
            <a:ext cx="6858000" cy="73152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+mn-lt"/>
                <a:ea typeface="Meiryo UI" panose="020B0604030504040204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noProof="0"/>
              <a:t>Click to edit Master subtitle style</a:t>
            </a:r>
            <a:endParaRPr lang="en-US" altLang="ja-JP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1E1467-7F21-7E40-BF7A-27FECC27EFB8}"/>
              </a:ext>
            </a:extLst>
          </p:cNvPr>
          <p:cNvGrpSpPr/>
          <p:nvPr userDrawn="1"/>
        </p:nvGrpSpPr>
        <p:grpSpPr>
          <a:xfrm>
            <a:off x="8208409" y="591476"/>
            <a:ext cx="3257061" cy="3329423"/>
            <a:chOff x="8490839" y="413500"/>
            <a:chExt cx="3257061" cy="3329423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7D81FEF9-779F-20FF-5FC1-5D766A2935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18341911">
              <a:off x="9344585" y="677068"/>
              <a:ext cx="2057606" cy="2724154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CCC497C-E1BC-E9FA-71FF-2422756A4A8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1767570">
              <a:off x="10241214" y="491479"/>
              <a:ext cx="529789" cy="550166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C3B983FC-FFFB-72DC-76ED-D5B4822D91D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965259" y="450169"/>
              <a:ext cx="782641" cy="812743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14DFC72-C039-4990-8FBE-CD9655DD6B5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3252117" flipH="1">
              <a:off x="8490839" y="413500"/>
              <a:ext cx="782641" cy="812743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4C9D146A-74DD-B2C2-3952-AFC3A7AE5A8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3566579">
              <a:off x="11156191" y="3188887"/>
              <a:ext cx="543582" cy="564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5857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60195EE-CFED-7B58-C5A5-E6E1E87B304A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0" y="1737360"/>
            <a:ext cx="6400800" cy="338328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0" y="5394960"/>
            <a:ext cx="6400800" cy="9144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E18BAB-7B25-780A-BE65-350200AA4D7A}"/>
              </a:ext>
            </a:extLst>
          </p:cNvPr>
          <p:cNvGrpSpPr/>
          <p:nvPr userDrawn="1"/>
        </p:nvGrpSpPr>
        <p:grpSpPr>
          <a:xfrm>
            <a:off x="577213" y="507265"/>
            <a:ext cx="3844662" cy="3928902"/>
            <a:chOff x="797347" y="638844"/>
            <a:chExt cx="3729519" cy="38112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24158F-3B6B-E5FD-893D-E161110F443C}"/>
                </a:ext>
              </a:extLst>
            </p:cNvPr>
            <p:cNvSpPr/>
            <p:nvPr/>
          </p:nvSpPr>
          <p:spPr>
            <a:xfrm>
              <a:off x="1285729" y="1158795"/>
              <a:ext cx="2771335" cy="277133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5E909EE-5132-14BC-E20E-412B591A616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1396138">
              <a:off x="797347" y="2793821"/>
              <a:ext cx="2505773" cy="1422196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6888180-4AC6-A959-2940-10BF0CA4042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5926" y="638844"/>
              <a:ext cx="3710940" cy="3811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6495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74DF79A-DA68-AFDD-C02D-2450DEA0DA9D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0" y="1737360"/>
            <a:ext cx="6400800" cy="338328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0" y="5394960"/>
            <a:ext cx="6400800" cy="73152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05F030-D6EA-F6A3-3B68-7FD969DD8F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" y="685800"/>
            <a:ext cx="3840480" cy="5486400"/>
          </a:xfrm>
          <a:custGeom>
            <a:avLst/>
            <a:gdLst>
              <a:gd name="connsiteX0" fmla="*/ 328822 w 3840480"/>
              <a:gd name="connsiteY0" fmla="*/ 0 h 5486400"/>
              <a:gd name="connsiteX1" fmla="*/ 3511658 w 3840480"/>
              <a:gd name="connsiteY1" fmla="*/ 0 h 5486400"/>
              <a:gd name="connsiteX2" fmla="*/ 3840480 w 3840480"/>
              <a:gd name="connsiteY2" fmla="*/ 328822 h 5486400"/>
              <a:gd name="connsiteX3" fmla="*/ 3840480 w 3840480"/>
              <a:gd name="connsiteY3" fmla="*/ 5157578 h 5486400"/>
              <a:gd name="connsiteX4" fmla="*/ 3511658 w 3840480"/>
              <a:gd name="connsiteY4" fmla="*/ 5486400 h 5486400"/>
              <a:gd name="connsiteX5" fmla="*/ 328822 w 3840480"/>
              <a:gd name="connsiteY5" fmla="*/ 5486400 h 5486400"/>
              <a:gd name="connsiteX6" fmla="*/ 0 w 3840480"/>
              <a:gd name="connsiteY6" fmla="*/ 5157578 h 5486400"/>
              <a:gd name="connsiteX7" fmla="*/ 0 w 3840480"/>
              <a:gd name="connsiteY7" fmla="*/ 328822 h 5486400"/>
              <a:gd name="connsiteX8" fmla="*/ 328822 w 3840480"/>
              <a:gd name="connsiteY8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0480" h="5486400">
                <a:moveTo>
                  <a:pt x="328822" y="0"/>
                </a:moveTo>
                <a:lnTo>
                  <a:pt x="3511658" y="0"/>
                </a:lnTo>
                <a:cubicBezTo>
                  <a:pt x="3693261" y="0"/>
                  <a:pt x="3840480" y="147219"/>
                  <a:pt x="3840480" y="328822"/>
                </a:cubicBezTo>
                <a:lnTo>
                  <a:pt x="3840480" y="5157578"/>
                </a:lnTo>
                <a:cubicBezTo>
                  <a:pt x="3840480" y="5339181"/>
                  <a:pt x="3693261" y="5486400"/>
                  <a:pt x="3511658" y="5486400"/>
                </a:cubicBezTo>
                <a:lnTo>
                  <a:pt x="328822" y="5486400"/>
                </a:lnTo>
                <a:cubicBezTo>
                  <a:pt x="147219" y="5486400"/>
                  <a:pt x="0" y="5339181"/>
                  <a:pt x="0" y="5157578"/>
                </a:cubicBezTo>
                <a:lnTo>
                  <a:pt x="0" y="328822"/>
                </a:lnTo>
                <a:cubicBezTo>
                  <a:pt x="0" y="147219"/>
                  <a:pt x="147219" y="0"/>
                  <a:pt x="3288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159AF6-DC73-3F3B-4DE1-FF96E102AD91}"/>
              </a:ext>
            </a:extLst>
          </p:cNvPr>
          <p:cNvGrpSpPr/>
          <p:nvPr userDrawn="1"/>
        </p:nvGrpSpPr>
        <p:grpSpPr>
          <a:xfrm>
            <a:off x="5151782" y="718837"/>
            <a:ext cx="6448714" cy="1109963"/>
            <a:chOff x="5151782" y="718837"/>
            <a:chExt cx="6448714" cy="110996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F27E39F-E57E-E1BA-1D9F-200F07AF3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33966" r="30980"/>
            <a:stretch/>
          </p:blipFill>
          <p:spPr>
            <a:xfrm flipV="1">
              <a:off x="5151782" y="731520"/>
              <a:ext cx="3060401" cy="109728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E6E711D-4BC1-A8B6-96F6-4D100948D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67374"/>
            <a:stretch/>
          </p:blipFill>
          <p:spPr>
            <a:xfrm flipV="1">
              <a:off x="8752114" y="731520"/>
              <a:ext cx="2848382" cy="109728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966DB51-3326-B7CD-79CC-419B0BAA4EC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1001933">
              <a:off x="8148575" y="718837"/>
              <a:ext cx="716638" cy="744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7940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 01">
    <p:bg>
      <p:bgPr>
        <a:solidFill>
          <a:schemeClr val="accent2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0AA9A03-5219-5FDB-8F76-14B9889332A1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698480" cy="1097280"/>
          </a:xfrm>
        </p:spPr>
        <p:txBody>
          <a:bodyPr anchor="b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BE321C-2EF3-1AF9-6D78-453D4F3CC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808" y="2340864"/>
            <a:ext cx="3849624" cy="3840480"/>
          </a:xfrm>
        </p:spPr>
        <p:txBody>
          <a:bodyPr lIns="0" tIns="0" rIns="0" bIns="0" anchor="t" anchorCtr="0"/>
          <a:lstStyle>
            <a:lvl1pPr marL="457200" indent="-457200">
              <a:buClr>
                <a:schemeClr val="accent1"/>
              </a:buClr>
              <a:buSzPct val="90000"/>
              <a:defRPr sz="1800"/>
            </a:lvl1pPr>
            <a:lvl2pPr marL="914400" indent="-228600">
              <a:buClr>
                <a:schemeClr val="accent1"/>
              </a:buClr>
              <a:buSzPct val="90000"/>
              <a:defRPr sz="1600"/>
            </a:lvl2pPr>
            <a:lvl3pPr marL="1371600" indent="-228600">
              <a:buClr>
                <a:schemeClr val="accent1"/>
              </a:buClr>
              <a:buSzPct val="90000"/>
              <a:defRPr sz="1600"/>
            </a:lvl3pPr>
            <a:lvl4pPr marL="1828800" indent="-228600">
              <a:buClr>
                <a:schemeClr val="accent1"/>
              </a:buClr>
              <a:buSzPct val="90000"/>
              <a:defRPr sz="1600"/>
            </a:lvl4pPr>
            <a:lvl5pPr marL="2286000" indent="-228600">
              <a:buClr>
                <a:schemeClr val="accent1"/>
              </a:buClr>
              <a:buSzPct val="90000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7F250DD-8A39-BA2C-52AA-D45675F76B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9900" y="2341563"/>
            <a:ext cx="5815584" cy="4524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967943-29F6-8B4F-D85A-3E3BC79F55C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50408" y="2794683"/>
            <a:ext cx="5696712" cy="3532965"/>
          </a:xfrm>
        </p:spPr>
        <p:txBody>
          <a:bodyPr anchor="t" anchorCtr="0"/>
          <a:lstStyle>
            <a:lvl1pPr marL="457200" indent="-457200">
              <a:buClr>
                <a:schemeClr val="accent1"/>
              </a:buClr>
              <a:buSzPct val="90000"/>
              <a:defRPr sz="1800"/>
            </a:lvl1pPr>
            <a:lvl2pPr marL="914400" indent="-228600">
              <a:buClr>
                <a:schemeClr val="accent1"/>
              </a:buClr>
              <a:buSzPct val="90000"/>
              <a:defRPr sz="1600"/>
            </a:lvl2pPr>
            <a:lvl3pPr marL="1371600" indent="-228600">
              <a:buClr>
                <a:schemeClr val="accent1"/>
              </a:buClr>
              <a:buSzPct val="90000"/>
              <a:defRPr sz="1600"/>
            </a:lvl3pPr>
            <a:lvl4pPr marL="1828800" indent="-228600">
              <a:buClr>
                <a:schemeClr val="accent1"/>
              </a:buClr>
              <a:buSzPct val="90000"/>
              <a:defRPr sz="1600"/>
            </a:lvl4pPr>
            <a:lvl5pPr marL="2286000" indent="-228600">
              <a:buClr>
                <a:schemeClr val="accent1"/>
              </a:buClr>
              <a:buSzPct val="90000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FA209F-9796-B2AD-2E33-AE47DA0240A3}"/>
              </a:ext>
            </a:extLst>
          </p:cNvPr>
          <p:cNvCxnSpPr/>
          <p:nvPr userDrawn="1"/>
        </p:nvCxnSpPr>
        <p:spPr>
          <a:xfrm>
            <a:off x="5043951" y="2342232"/>
            <a:ext cx="0" cy="3843128"/>
          </a:xfrm>
          <a:prstGeom prst="line">
            <a:avLst/>
          </a:prstGeom>
          <a:ln w="38100" cap="rnd">
            <a:solidFill>
              <a:schemeClr val="accent2">
                <a:lumMod val="20000"/>
                <a:lumOff val="8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793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+ picture ">
    <p:bg>
      <p:bgPr>
        <a:solidFill>
          <a:schemeClr val="accent2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498A30-8462-D4F7-33E4-52016881ECBA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119E5E-F8F1-0767-C2E4-4F21FEBDA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1554480"/>
            <a:ext cx="6400800" cy="2103120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8D61E1-F43F-7EC3-A01D-52F8769F1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3840480"/>
            <a:ext cx="6400800" cy="2286000"/>
          </a:xfrm>
        </p:spPr>
        <p:txBody>
          <a:bodyPr lIns="91440" tIns="45720" rIns="91440" bIns="45720" anchor="t" anchorCtr="0"/>
          <a:lstStyle>
            <a:lvl1pPr marL="457200" indent="-457200">
              <a:buClr>
                <a:schemeClr val="accent1"/>
              </a:buClr>
              <a:buSzPct val="90000"/>
              <a:defRPr sz="1800"/>
            </a:lvl1pPr>
            <a:lvl2pPr marL="914400" indent="-228600">
              <a:buClr>
                <a:schemeClr val="accent1"/>
              </a:buClr>
              <a:buSzPct val="90000"/>
              <a:defRPr sz="1600"/>
            </a:lvl2pPr>
            <a:lvl3pPr marL="1371600" indent="-228600">
              <a:buClr>
                <a:schemeClr val="accent1"/>
              </a:buClr>
              <a:buSzPct val="90000"/>
              <a:defRPr sz="1600"/>
            </a:lvl3pPr>
            <a:lvl4pPr marL="1828800" indent="-228600">
              <a:buClr>
                <a:schemeClr val="accent1"/>
              </a:buClr>
              <a:buSzPct val="90000"/>
              <a:defRPr sz="1600"/>
            </a:lvl4pPr>
            <a:lvl5pPr marL="2286000" indent="-228600">
              <a:buClr>
                <a:schemeClr val="accent1"/>
              </a:buClr>
              <a:buSzPct val="90000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2423177-D8B7-2418-2C26-96BD628397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0376" y="685800"/>
            <a:ext cx="3840480" cy="5486400"/>
          </a:xfrm>
          <a:custGeom>
            <a:avLst/>
            <a:gdLst>
              <a:gd name="connsiteX0" fmla="*/ 328822 w 3840480"/>
              <a:gd name="connsiteY0" fmla="*/ 0 h 5486400"/>
              <a:gd name="connsiteX1" fmla="*/ 3511658 w 3840480"/>
              <a:gd name="connsiteY1" fmla="*/ 0 h 5486400"/>
              <a:gd name="connsiteX2" fmla="*/ 3840480 w 3840480"/>
              <a:gd name="connsiteY2" fmla="*/ 328822 h 5486400"/>
              <a:gd name="connsiteX3" fmla="*/ 3840480 w 3840480"/>
              <a:gd name="connsiteY3" fmla="*/ 5157578 h 5486400"/>
              <a:gd name="connsiteX4" fmla="*/ 3511658 w 3840480"/>
              <a:gd name="connsiteY4" fmla="*/ 5486400 h 5486400"/>
              <a:gd name="connsiteX5" fmla="*/ 328822 w 3840480"/>
              <a:gd name="connsiteY5" fmla="*/ 5486400 h 5486400"/>
              <a:gd name="connsiteX6" fmla="*/ 0 w 3840480"/>
              <a:gd name="connsiteY6" fmla="*/ 5157578 h 5486400"/>
              <a:gd name="connsiteX7" fmla="*/ 0 w 3840480"/>
              <a:gd name="connsiteY7" fmla="*/ 328822 h 5486400"/>
              <a:gd name="connsiteX8" fmla="*/ 328822 w 3840480"/>
              <a:gd name="connsiteY8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0480" h="5486400">
                <a:moveTo>
                  <a:pt x="328822" y="0"/>
                </a:moveTo>
                <a:lnTo>
                  <a:pt x="3511658" y="0"/>
                </a:lnTo>
                <a:cubicBezTo>
                  <a:pt x="3693261" y="0"/>
                  <a:pt x="3840480" y="147219"/>
                  <a:pt x="3840480" y="328822"/>
                </a:cubicBezTo>
                <a:lnTo>
                  <a:pt x="3840480" y="5157578"/>
                </a:lnTo>
                <a:cubicBezTo>
                  <a:pt x="3840480" y="5339181"/>
                  <a:pt x="3693261" y="5486400"/>
                  <a:pt x="3511658" y="5486400"/>
                </a:cubicBezTo>
                <a:lnTo>
                  <a:pt x="328822" y="5486400"/>
                </a:lnTo>
                <a:cubicBezTo>
                  <a:pt x="147219" y="5486400"/>
                  <a:pt x="0" y="5339181"/>
                  <a:pt x="0" y="5157578"/>
                </a:cubicBezTo>
                <a:lnTo>
                  <a:pt x="0" y="328822"/>
                </a:lnTo>
                <a:cubicBezTo>
                  <a:pt x="0" y="147219"/>
                  <a:pt x="147219" y="0"/>
                  <a:pt x="3288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8A9C5B8-2990-93CB-7146-611D366766F5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2738" r="35243"/>
          <a:stretch/>
        </p:blipFill>
        <p:spPr>
          <a:xfrm>
            <a:off x="740233" y="470266"/>
            <a:ext cx="256249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3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 02">
    <p:bg>
      <p:bgPr>
        <a:solidFill>
          <a:schemeClr val="accent2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0AA9A03-5219-5FDB-8F76-14B9889332A1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5CB646E-623F-ACC0-0BCC-D09DB046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698480" cy="1097280"/>
          </a:xfrm>
        </p:spPr>
        <p:txBody>
          <a:bodyPr anchor="b" anchorCtr="0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2377440"/>
            <a:ext cx="4846320" cy="201168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Clr>
                <a:schemeClr val="accent1"/>
              </a:buClr>
              <a:buSzPct val="90000"/>
              <a:defRPr/>
            </a:lvl2pPr>
            <a:lvl3pPr>
              <a:buClr>
                <a:schemeClr val="accent1"/>
              </a:buClr>
              <a:buSzPct val="90000"/>
              <a:defRPr/>
            </a:lvl3pPr>
            <a:lvl4pPr>
              <a:buClr>
                <a:schemeClr val="accent1"/>
              </a:buClr>
              <a:buSzPct val="90000"/>
              <a:defRPr/>
            </a:lvl4pPr>
            <a:lvl5pPr>
              <a:buClr>
                <a:schemeClr val="accent1"/>
              </a:buClr>
              <a:buSzPct val="9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40" y="2377440"/>
            <a:ext cx="4846320" cy="201168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Clr>
                <a:schemeClr val="accent1"/>
              </a:buClr>
              <a:buSzPct val="90000"/>
              <a:defRPr/>
            </a:lvl2pPr>
            <a:lvl3pPr>
              <a:buClr>
                <a:schemeClr val="accent1"/>
              </a:buClr>
              <a:buSzPct val="90000"/>
              <a:defRPr/>
            </a:lvl3pPr>
            <a:lvl4pPr>
              <a:buClr>
                <a:schemeClr val="accent1"/>
              </a:buClr>
              <a:buSzPct val="90000"/>
              <a:defRPr/>
            </a:lvl4pPr>
            <a:lvl5pPr>
              <a:buClr>
                <a:schemeClr val="accent1"/>
              </a:buClr>
              <a:buSzPct val="9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AE407CB-377A-BED8-EF6C-5B5B9D236E9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9420" y="4920978"/>
            <a:ext cx="1091316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28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01">
    <p:bg>
      <p:bgPr>
        <a:solidFill>
          <a:schemeClr val="accent2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1692597-FFF9-444F-8F77-6E784B94A346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4937760" cy="4023360"/>
          </a:xfrm>
        </p:spPr>
        <p:txBody>
          <a:bodyPr lIns="0" tIns="0" rIns="0" bIns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48" y="731520"/>
            <a:ext cx="5303520" cy="4023360"/>
          </a:xfrm>
        </p:spPr>
        <p:txBody>
          <a:bodyPr anchor="ctr" anchorCtr="0"/>
          <a:lstStyle>
            <a:lvl1pPr marL="457200" indent="-457200">
              <a:buClr>
                <a:schemeClr val="accent1"/>
              </a:buClr>
              <a:buSzPct val="90000"/>
              <a:defRPr sz="1800"/>
            </a:lvl1pPr>
            <a:lvl2pPr marL="914400" indent="-228600">
              <a:buClr>
                <a:schemeClr val="accent1"/>
              </a:buClr>
              <a:buSzPct val="90000"/>
              <a:defRPr sz="1600"/>
            </a:lvl2pPr>
            <a:lvl3pPr marL="1371600" indent="-228600">
              <a:buClr>
                <a:schemeClr val="accent1"/>
              </a:buClr>
              <a:buSzPct val="90000"/>
              <a:defRPr sz="1600"/>
            </a:lvl3pPr>
            <a:lvl4pPr marL="1828800" indent="-228600">
              <a:buClr>
                <a:schemeClr val="accent1"/>
              </a:buClr>
              <a:buSzPct val="90000"/>
              <a:defRPr sz="1600"/>
            </a:lvl4pPr>
            <a:lvl5pPr marL="2286000" indent="-228600">
              <a:buClr>
                <a:schemeClr val="accent1"/>
              </a:buClr>
              <a:buSzPct val="90000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4A4B7E5-B9DF-4656-97A9-2E604E49E2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9420" y="4920978"/>
            <a:ext cx="1091316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16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 03">
    <p:bg>
      <p:bgPr>
        <a:solidFill>
          <a:schemeClr val="accent2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498A30-8462-D4F7-33E4-52016881ECBA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D7A8-90D7-EAD8-D5B0-6375EB3F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698480" cy="1097280"/>
          </a:xfrm>
        </p:spPr>
        <p:txBody>
          <a:bodyPr anchor="b" anchorCtr="0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8D61E1-F43F-7EC3-A01D-52F8769F1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77439"/>
            <a:ext cx="2834640" cy="3657599"/>
          </a:xfrm>
        </p:spPr>
        <p:txBody>
          <a:bodyPr lIns="91440" tIns="45720" rIns="91440" bIns="45720" anchor="t" anchorCtr="0"/>
          <a:lstStyle>
            <a:lvl1pPr marL="457200" indent="-457200">
              <a:buClr>
                <a:schemeClr val="accent1"/>
              </a:buClr>
              <a:buSzPct val="90000"/>
              <a:defRPr sz="1800"/>
            </a:lvl1pPr>
            <a:lvl2pPr marL="914400" indent="-228600">
              <a:buClr>
                <a:schemeClr val="accent1"/>
              </a:buClr>
              <a:buSzPct val="90000"/>
              <a:defRPr sz="1600"/>
            </a:lvl2pPr>
            <a:lvl3pPr marL="1371600" indent="-228600">
              <a:buClr>
                <a:schemeClr val="accent1"/>
              </a:buClr>
              <a:buSzPct val="90000"/>
              <a:defRPr sz="1600"/>
            </a:lvl3pPr>
            <a:lvl4pPr marL="1828800" indent="-228600">
              <a:buClr>
                <a:schemeClr val="accent1"/>
              </a:buClr>
              <a:buSzPct val="90000"/>
              <a:defRPr sz="1600"/>
            </a:lvl4pPr>
            <a:lvl5pPr marL="2286000" indent="-228600">
              <a:buClr>
                <a:schemeClr val="accent1"/>
              </a:buClr>
              <a:buSzPct val="90000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4DA03-155B-0EEF-AE9A-B3002ECE64C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61688" y="2377440"/>
            <a:ext cx="6986016" cy="3657600"/>
          </a:xfrm>
        </p:spPr>
        <p:txBody>
          <a:bodyPr lIns="91440" tIns="45720" rIns="91440" bIns="45720" anchor="t" anchorCtr="0"/>
          <a:lstStyle>
            <a:lvl1pPr marL="457200" indent="-457200">
              <a:buClr>
                <a:schemeClr val="accent1"/>
              </a:buClr>
              <a:buSzPct val="90000"/>
              <a:defRPr sz="1800"/>
            </a:lvl1pPr>
            <a:lvl2pPr marL="914400" indent="-228600">
              <a:buClr>
                <a:schemeClr val="accent1"/>
              </a:buClr>
              <a:buSzPct val="90000"/>
              <a:defRPr sz="1600"/>
            </a:lvl2pPr>
            <a:lvl3pPr marL="1371600" indent="-228600">
              <a:buClr>
                <a:schemeClr val="accent1"/>
              </a:buClr>
              <a:buSzPct val="90000"/>
              <a:defRPr sz="1600"/>
            </a:lvl3pPr>
            <a:lvl4pPr marL="1828800" indent="-228600">
              <a:buClr>
                <a:schemeClr val="accent1"/>
              </a:buClr>
              <a:buSzPct val="90000"/>
              <a:defRPr sz="1600"/>
            </a:lvl4pPr>
            <a:lvl5pPr marL="2286000" indent="-228600">
              <a:buClr>
                <a:schemeClr val="accent1"/>
              </a:buClr>
              <a:buSzPct val="90000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777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03">
    <p:bg>
      <p:bgPr>
        <a:solidFill>
          <a:schemeClr val="accent2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498A30-8462-D4F7-33E4-52016881ECBA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D7A8-90D7-EAD8-D5B0-6375EB3F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698480" cy="1097280"/>
          </a:xfrm>
        </p:spPr>
        <p:txBody>
          <a:bodyPr anchor="b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4DA03-155B-0EEF-AE9A-B3002ECE64C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1248" y="2377440"/>
            <a:ext cx="10515600" cy="3657600"/>
          </a:xfrm>
        </p:spPr>
        <p:txBody>
          <a:bodyPr lIns="91440" tIns="45720" rIns="91440" bIns="45720" anchor="t" anchorCtr="0"/>
          <a:lstStyle>
            <a:lvl1pPr marL="457200" indent="-457200">
              <a:buClr>
                <a:schemeClr val="accent1"/>
              </a:buClr>
              <a:buSzPct val="90000"/>
              <a:defRPr sz="1800"/>
            </a:lvl1pPr>
            <a:lvl2pPr marL="914400" indent="-228600">
              <a:buClr>
                <a:schemeClr val="accent1"/>
              </a:buClr>
              <a:buSzPct val="90000"/>
              <a:defRPr sz="1600"/>
            </a:lvl2pPr>
            <a:lvl3pPr marL="1371600" indent="-228600">
              <a:buClr>
                <a:schemeClr val="accent1"/>
              </a:buClr>
              <a:buSzPct val="90000"/>
              <a:defRPr sz="1600"/>
            </a:lvl3pPr>
            <a:lvl4pPr marL="1828800" indent="-228600">
              <a:buClr>
                <a:schemeClr val="accent1"/>
              </a:buClr>
              <a:buSzPct val="90000"/>
              <a:defRPr sz="1600"/>
            </a:lvl4pPr>
            <a:lvl5pPr marL="2286000" indent="-228600">
              <a:buClr>
                <a:schemeClr val="accent1"/>
              </a:buClr>
              <a:buSzPct val="90000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141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74DF79A-DA68-AFDD-C02D-2450DEA0DA9D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2560320"/>
            <a:ext cx="6400800" cy="365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05F030-D6EA-F6A3-3B68-7FD969DD8F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15784" y="685800"/>
            <a:ext cx="3840480" cy="5486400"/>
          </a:xfrm>
          <a:custGeom>
            <a:avLst/>
            <a:gdLst>
              <a:gd name="connsiteX0" fmla="*/ 328822 w 3840480"/>
              <a:gd name="connsiteY0" fmla="*/ 0 h 5486400"/>
              <a:gd name="connsiteX1" fmla="*/ 3511658 w 3840480"/>
              <a:gd name="connsiteY1" fmla="*/ 0 h 5486400"/>
              <a:gd name="connsiteX2" fmla="*/ 3840480 w 3840480"/>
              <a:gd name="connsiteY2" fmla="*/ 328822 h 5486400"/>
              <a:gd name="connsiteX3" fmla="*/ 3840480 w 3840480"/>
              <a:gd name="connsiteY3" fmla="*/ 5157578 h 5486400"/>
              <a:gd name="connsiteX4" fmla="*/ 3511658 w 3840480"/>
              <a:gd name="connsiteY4" fmla="*/ 5486400 h 5486400"/>
              <a:gd name="connsiteX5" fmla="*/ 328822 w 3840480"/>
              <a:gd name="connsiteY5" fmla="*/ 5486400 h 5486400"/>
              <a:gd name="connsiteX6" fmla="*/ 0 w 3840480"/>
              <a:gd name="connsiteY6" fmla="*/ 5157578 h 5486400"/>
              <a:gd name="connsiteX7" fmla="*/ 0 w 3840480"/>
              <a:gd name="connsiteY7" fmla="*/ 328822 h 5486400"/>
              <a:gd name="connsiteX8" fmla="*/ 328822 w 3840480"/>
              <a:gd name="connsiteY8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0480" h="5486400">
                <a:moveTo>
                  <a:pt x="328822" y="0"/>
                </a:moveTo>
                <a:lnTo>
                  <a:pt x="3511658" y="0"/>
                </a:lnTo>
                <a:cubicBezTo>
                  <a:pt x="3693261" y="0"/>
                  <a:pt x="3840480" y="147219"/>
                  <a:pt x="3840480" y="328822"/>
                </a:cubicBezTo>
                <a:lnTo>
                  <a:pt x="3840480" y="5157578"/>
                </a:lnTo>
                <a:cubicBezTo>
                  <a:pt x="3840480" y="5339181"/>
                  <a:pt x="3693261" y="5486400"/>
                  <a:pt x="3511658" y="5486400"/>
                </a:cubicBezTo>
                <a:lnTo>
                  <a:pt x="328822" y="5486400"/>
                </a:lnTo>
                <a:cubicBezTo>
                  <a:pt x="147219" y="5486400"/>
                  <a:pt x="0" y="5339181"/>
                  <a:pt x="0" y="5157578"/>
                </a:cubicBezTo>
                <a:lnTo>
                  <a:pt x="0" y="328822"/>
                </a:lnTo>
                <a:cubicBezTo>
                  <a:pt x="0" y="147219"/>
                  <a:pt x="147219" y="0"/>
                  <a:pt x="3288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EFE84E-0920-FAF1-6CA8-DC5A96D2F870}"/>
              </a:ext>
            </a:extLst>
          </p:cNvPr>
          <p:cNvGrpSpPr/>
          <p:nvPr userDrawn="1"/>
        </p:nvGrpSpPr>
        <p:grpSpPr>
          <a:xfrm rot="15816438">
            <a:off x="615660" y="629558"/>
            <a:ext cx="1484669" cy="1452524"/>
            <a:chOff x="5437042" y="654465"/>
            <a:chExt cx="1484669" cy="1452524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01DCE20-09C5-0306-8775-265D4CF977D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14939004">
              <a:off x="5444492" y="657537"/>
              <a:ext cx="387385" cy="402285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2584158-AAE2-FED3-948E-78EE07EE2C9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19194546">
              <a:off x="6479159" y="654465"/>
              <a:ext cx="442552" cy="459573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22E4E58-0AB1-23E3-BD3F-B997103B9D9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1715989">
              <a:off x="5893647" y="1267000"/>
              <a:ext cx="808878" cy="839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1921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 04">
    <p:bg>
      <p:bgPr>
        <a:solidFill>
          <a:schemeClr val="accent2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0AA9A03-5219-5FDB-8F76-14B9889332A1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698480" cy="1097280"/>
          </a:xfrm>
        </p:spPr>
        <p:txBody>
          <a:bodyPr anchor="b" anchorCtr="0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BE321C-2EF3-1AF9-6D78-453D4F3CC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340864"/>
            <a:ext cx="5486400" cy="3749040"/>
          </a:xfrm>
        </p:spPr>
        <p:txBody>
          <a:bodyPr lIns="91440" tIns="45720" rIns="91440" bIns="45720" anchor="t" anchorCtr="0"/>
          <a:lstStyle>
            <a:lvl1pPr marL="512064" indent="-512064">
              <a:buClr>
                <a:schemeClr val="tx1"/>
              </a:buClr>
              <a:buSzPct val="100000"/>
              <a:buFont typeface="+mj-lt"/>
              <a:buAutoNum type="arabicPeriod"/>
              <a:defRPr sz="1800"/>
            </a:lvl1pPr>
            <a:lvl2pPr marL="1028700" indent="-342900">
              <a:buClr>
                <a:schemeClr val="tx1"/>
              </a:buClr>
              <a:buSzPct val="100000"/>
              <a:buFont typeface="+mj-lt"/>
              <a:buAutoNum type="alphaLcPeriod"/>
              <a:defRPr sz="1600"/>
            </a:lvl2pPr>
            <a:lvl3pPr marL="1543050" indent="-400050">
              <a:buClr>
                <a:schemeClr val="tx1"/>
              </a:buClr>
              <a:buSzPct val="100000"/>
              <a:buFont typeface="+mj-lt"/>
              <a:buAutoNum type="romanLcPeriod"/>
              <a:defRPr sz="1600"/>
            </a:lvl3pPr>
            <a:lvl4pPr marL="1943100" indent="-342900">
              <a:buClr>
                <a:schemeClr val="tx1"/>
              </a:buClr>
              <a:buSzPct val="100000"/>
              <a:buFont typeface="+mj-lt"/>
              <a:buAutoNum type="arabicParenR"/>
              <a:defRPr sz="1600"/>
            </a:lvl4pPr>
            <a:lvl5pPr marL="2400300" indent="-342900">
              <a:buClr>
                <a:schemeClr val="tx1"/>
              </a:buClr>
              <a:buSzPct val="100000"/>
              <a:buFont typeface="+mj-lt"/>
              <a:buAutoNum type="alphaLcParenR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967943-29F6-8B4F-D85A-3E3BC79F55C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85432" y="2340864"/>
            <a:ext cx="2834640" cy="3840480"/>
          </a:xfrm>
        </p:spPr>
        <p:txBody>
          <a:bodyPr anchor="t" anchorCtr="0"/>
          <a:lstStyle>
            <a:lvl1pPr marL="0" indent="0">
              <a:buClr>
                <a:schemeClr val="accent1"/>
              </a:buClr>
              <a:buSzPct val="90000"/>
              <a:buNone/>
              <a:defRPr sz="1800"/>
            </a:lvl1pPr>
            <a:lvl2pPr marL="457200" indent="-228600">
              <a:buClr>
                <a:schemeClr val="accent1"/>
              </a:buClr>
              <a:buSzPct val="90000"/>
              <a:defRPr sz="1600"/>
            </a:lvl2pPr>
            <a:lvl3pPr marL="914400" indent="-228600">
              <a:buClr>
                <a:schemeClr val="accent1"/>
              </a:buClr>
              <a:buSzPct val="90000"/>
              <a:defRPr sz="1600"/>
            </a:lvl3pPr>
            <a:lvl4pPr marL="1371600" indent="-228600">
              <a:buClr>
                <a:schemeClr val="accent1"/>
              </a:buClr>
              <a:buSzPct val="90000"/>
              <a:defRPr sz="1600"/>
            </a:lvl4pPr>
            <a:lvl5pPr marL="2286000" indent="-228600">
              <a:buClr>
                <a:schemeClr val="accent1"/>
              </a:buClr>
              <a:buSzPct val="90000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D4B7AC-0A74-D081-4126-7D5BB0DF978A}"/>
              </a:ext>
            </a:extLst>
          </p:cNvPr>
          <p:cNvCxnSpPr/>
          <p:nvPr userDrawn="1"/>
        </p:nvCxnSpPr>
        <p:spPr>
          <a:xfrm>
            <a:off x="6478854" y="2342232"/>
            <a:ext cx="0" cy="3843128"/>
          </a:xfrm>
          <a:prstGeom prst="line">
            <a:avLst/>
          </a:prstGeom>
          <a:ln w="38100" cap="rnd">
            <a:solidFill>
              <a:schemeClr val="accent2">
                <a:lumMod val="20000"/>
                <a:lumOff val="8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B193C94A-0AB2-B395-E722-487D1EB8AC54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69293"/>
          <a:stretch/>
        </p:blipFill>
        <p:spPr>
          <a:xfrm rot="16200000">
            <a:off x="9209319" y="2954216"/>
            <a:ext cx="3351115" cy="13716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79E72A1-BF08-EE06-7D8C-4AA04F7849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533699" flipH="1">
            <a:off x="10582146" y="593463"/>
            <a:ext cx="831783" cy="8637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3A906E1-E32B-5A1F-2D56-B49187E0F2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066301" flipH="1" flipV="1">
            <a:off x="10582146" y="5416335"/>
            <a:ext cx="831783" cy="86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6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60195EE-CFED-7B58-C5A5-E6E1E87B304A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0" y="1737360"/>
            <a:ext cx="6400800" cy="338328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0" y="5394960"/>
            <a:ext cx="6400800" cy="9144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E18BAB-7B25-780A-BE65-350200AA4D7A}"/>
              </a:ext>
            </a:extLst>
          </p:cNvPr>
          <p:cNvGrpSpPr/>
          <p:nvPr userDrawn="1"/>
        </p:nvGrpSpPr>
        <p:grpSpPr>
          <a:xfrm>
            <a:off x="577213" y="507265"/>
            <a:ext cx="3844662" cy="3928902"/>
            <a:chOff x="797347" y="638844"/>
            <a:chExt cx="3729519" cy="38112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24158F-3B6B-E5FD-893D-E161110F443C}"/>
                </a:ext>
              </a:extLst>
            </p:cNvPr>
            <p:cNvSpPr/>
            <p:nvPr/>
          </p:nvSpPr>
          <p:spPr>
            <a:xfrm>
              <a:off x="1285729" y="1158795"/>
              <a:ext cx="2771335" cy="277133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5E909EE-5132-14BC-E20E-412B591A616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1396138">
              <a:off x="797347" y="2793821"/>
              <a:ext cx="2505773" cy="1422196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6888180-4AC6-A959-2940-10BF0CA4042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5926" y="638844"/>
              <a:ext cx="3710940" cy="3811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8221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bg>
      <p:bgPr>
        <a:solidFill>
          <a:schemeClr val="accent2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1692597-FFF9-444F-8F77-6E784B94A346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E40C8E-7A79-6285-A56D-54B714BE56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V="1">
            <a:off x="639420" y="731520"/>
            <a:ext cx="10913161" cy="1371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258B21D-A539-48D1-461B-7C16E045A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203704"/>
            <a:ext cx="4937760" cy="4023360"/>
          </a:xfrm>
        </p:spPr>
        <p:txBody>
          <a:bodyPr lIns="0" tIns="0" rIns="0" bIns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D1FCDB-AFA4-5977-8DBB-07E6F6BDD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48" y="2203704"/>
            <a:ext cx="5303520" cy="4023360"/>
          </a:xfrm>
        </p:spPr>
        <p:txBody>
          <a:bodyPr anchor="ctr" anchorCtr="0"/>
          <a:lstStyle>
            <a:lvl1pPr marL="457200" indent="-457200">
              <a:buClr>
                <a:schemeClr val="accent1"/>
              </a:buClr>
              <a:buSzPct val="90000"/>
              <a:defRPr sz="1800"/>
            </a:lvl1pPr>
            <a:lvl2pPr marL="914400" indent="-228600">
              <a:buClr>
                <a:schemeClr val="accent1"/>
              </a:buClr>
              <a:buSzPct val="90000"/>
              <a:defRPr sz="1600"/>
            </a:lvl2pPr>
            <a:lvl3pPr marL="1371600" indent="-228600">
              <a:buClr>
                <a:schemeClr val="accent1"/>
              </a:buClr>
              <a:buSzPct val="90000"/>
              <a:defRPr sz="1600"/>
            </a:lvl3pPr>
            <a:lvl4pPr marL="1828800" indent="-228600">
              <a:buClr>
                <a:schemeClr val="accent1"/>
              </a:buClr>
              <a:buSzPct val="90000"/>
              <a:defRPr sz="1600"/>
            </a:lvl4pPr>
            <a:lvl5pPr marL="2286000" indent="-228600">
              <a:buClr>
                <a:schemeClr val="accent1"/>
              </a:buClr>
              <a:buSzPct val="90000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45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74DF79A-DA68-AFDD-C02D-2450DEA0DA9D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0" y="1737360"/>
            <a:ext cx="6400800" cy="338328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0" y="5394960"/>
            <a:ext cx="6400800" cy="73152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05F030-D6EA-F6A3-3B68-7FD969DD8F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" y="685800"/>
            <a:ext cx="3840480" cy="5486400"/>
          </a:xfrm>
          <a:custGeom>
            <a:avLst/>
            <a:gdLst>
              <a:gd name="connsiteX0" fmla="*/ 328822 w 3840480"/>
              <a:gd name="connsiteY0" fmla="*/ 0 h 5486400"/>
              <a:gd name="connsiteX1" fmla="*/ 3511658 w 3840480"/>
              <a:gd name="connsiteY1" fmla="*/ 0 h 5486400"/>
              <a:gd name="connsiteX2" fmla="*/ 3840480 w 3840480"/>
              <a:gd name="connsiteY2" fmla="*/ 328822 h 5486400"/>
              <a:gd name="connsiteX3" fmla="*/ 3840480 w 3840480"/>
              <a:gd name="connsiteY3" fmla="*/ 5157578 h 5486400"/>
              <a:gd name="connsiteX4" fmla="*/ 3511658 w 3840480"/>
              <a:gd name="connsiteY4" fmla="*/ 5486400 h 5486400"/>
              <a:gd name="connsiteX5" fmla="*/ 328822 w 3840480"/>
              <a:gd name="connsiteY5" fmla="*/ 5486400 h 5486400"/>
              <a:gd name="connsiteX6" fmla="*/ 0 w 3840480"/>
              <a:gd name="connsiteY6" fmla="*/ 5157578 h 5486400"/>
              <a:gd name="connsiteX7" fmla="*/ 0 w 3840480"/>
              <a:gd name="connsiteY7" fmla="*/ 328822 h 5486400"/>
              <a:gd name="connsiteX8" fmla="*/ 328822 w 3840480"/>
              <a:gd name="connsiteY8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0480" h="5486400">
                <a:moveTo>
                  <a:pt x="328822" y="0"/>
                </a:moveTo>
                <a:lnTo>
                  <a:pt x="3511658" y="0"/>
                </a:lnTo>
                <a:cubicBezTo>
                  <a:pt x="3693261" y="0"/>
                  <a:pt x="3840480" y="147219"/>
                  <a:pt x="3840480" y="328822"/>
                </a:cubicBezTo>
                <a:lnTo>
                  <a:pt x="3840480" y="5157578"/>
                </a:lnTo>
                <a:cubicBezTo>
                  <a:pt x="3840480" y="5339181"/>
                  <a:pt x="3693261" y="5486400"/>
                  <a:pt x="3511658" y="5486400"/>
                </a:cubicBezTo>
                <a:lnTo>
                  <a:pt x="328822" y="5486400"/>
                </a:lnTo>
                <a:cubicBezTo>
                  <a:pt x="147219" y="5486400"/>
                  <a:pt x="0" y="5339181"/>
                  <a:pt x="0" y="5157578"/>
                </a:cubicBezTo>
                <a:lnTo>
                  <a:pt x="0" y="328822"/>
                </a:lnTo>
                <a:cubicBezTo>
                  <a:pt x="0" y="147219"/>
                  <a:pt x="147219" y="0"/>
                  <a:pt x="3288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159AF6-DC73-3F3B-4DE1-FF96E102AD91}"/>
              </a:ext>
            </a:extLst>
          </p:cNvPr>
          <p:cNvGrpSpPr/>
          <p:nvPr userDrawn="1"/>
        </p:nvGrpSpPr>
        <p:grpSpPr>
          <a:xfrm>
            <a:off x="5151782" y="718837"/>
            <a:ext cx="6448714" cy="1109963"/>
            <a:chOff x="5151782" y="718837"/>
            <a:chExt cx="6448714" cy="110996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F27E39F-E57E-E1BA-1D9F-200F07AF3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33966" r="30980"/>
            <a:stretch/>
          </p:blipFill>
          <p:spPr>
            <a:xfrm flipV="1">
              <a:off x="5151782" y="731520"/>
              <a:ext cx="3060401" cy="109728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E6E711D-4BC1-A8B6-96F6-4D100948D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67374"/>
            <a:stretch/>
          </p:blipFill>
          <p:spPr>
            <a:xfrm flipV="1">
              <a:off x="8752114" y="731520"/>
              <a:ext cx="2848382" cy="109728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966DB51-3326-B7CD-79CC-419B0BAA4EC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1001933">
              <a:off x="8148575" y="718837"/>
              <a:ext cx="716638" cy="744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6097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1">
    <p:bg>
      <p:bgPr>
        <a:solidFill>
          <a:schemeClr val="accent2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0AA9A03-5219-5FDB-8F76-14B9889332A1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698480" cy="1097280"/>
          </a:xfrm>
        </p:spPr>
        <p:txBody>
          <a:bodyPr anchor="b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BE321C-2EF3-1AF9-6D78-453D4F3CC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808" y="2340864"/>
            <a:ext cx="3849624" cy="3840480"/>
          </a:xfrm>
        </p:spPr>
        <p:txBody>
          <a:bodyPr lIns="0" tIns="0" rIns="0" bIns="0" anchor="t" anchorCtr="0"/>
          <a:lstStyle>
            <a:lvl1pPr marL="457200" indent="-457200">
              <a:buClr>
                <a:schemeClr val="accent1"/>
              </a:buClr>
              <a:buSzPct val="90000"/>
              <a:defRPr sz="1800"/>
            </a:lvl1pPr>
            <a:lvl2pPr marL="914400" indent="-228600">
              <a:buClr>
                <a:schemeClr val="accent1"/>
              </a:buClr>
              <a:buSzPct val="90000"/>
              <a:defRPr sz="1600"/>
            </a:lvl2pPr>
            <a:lvl3pPr marL="1371600" indent="-228600">
              <a:buClr>
                <a:schemeClr val="accent1"/>
              </a:buClr>
              <a:buSzPct val="90000"/>
              <a:defRPr sz="1600"/>
            </a:lvl3pPr>
            <a:lvl4pPr marL="1828800" indent="-228600">
              <a:buClr>
                <a:schemeClr val="accent1"/>
              </a:buClr>
              <a:buSzPct val="90000"/>
              <a:defRPr sz="1600"/>
            </a:lvl4pPr>
            <a:lvl5pPr marL="2286000" indent="-228600">
              <a:buClr>
                <a:schemeClr val="accent1"/>
              </a:buClr>
              <a:buSzPct val="90000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7F250DD-8A39-BA2C-52AA-D45675F76B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9900" y="2341563"/>
            <a:ext cx="5815584" cy="4524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967943-29F6-8B4F-D85A-3E3BC79F55C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50408" y="2794683"/>
            <a:ext cx="5696712" cy="3532965"/>
          </a:xfrm>
        </p:spPr>
        <p:txBody>
          <a:bodyPr anchor="t" anchorCtr="0"/>
          <a:lstStyle>
            <a:lvl1pPr marL="457200" indent="-457200">
              <a:buClr>
                <a:schemeClr val="accent1"/>
              </a:buClr>
              <a:buSzPct val="90000"/>
              <a:defRPr sz="1800"/>
            </a:lvl1pPr>
            <a:lvl2pPr marL="914400" indent="-228600">
              <a:buClr>
                <a:schemeClr val="accent1"/>
              </a:buClr>
              <a:buSzPct val="90000"/>
              <a:defRPr sz="1600"/>
            </a:lvl2pPr>
            <a:lvl3pPr marL="1371600" indent="-228600">
              <a:buClr>
                <a:schemeClr val="accent1"/>
              </a:buClr>
              <a:buSzPct val="90000"/>
              <a:defRPr sz="1600"/>
            </a:lvl3pPr>
            <a:lvl4pPr marL="1828800" indent="-228600">
              <a:buClr>
                <a:schemeClr val="accent1"/>
              </a:buClr>
              <a:buSzPct val="90000"/>
              <a:defRPr sz="1600"/>
            </a:lvl4pPr>
            <a:lvl5pPr marL="2286000" indent="-228600">
              <a:buClr>
                <a:schemeClr val="accent1"/>
              </a:buClr>
              <a:buSzPct val="90000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FA209F-9796-B2AD-2E33-AE47DA0240A3}"/>
              </a:ext>
            </a:extLst>
          </p:cNvPr>
          <p:cNvCxnSpPr/>
          <p:nvPr userDrawn="1"/>
        </p:nvCxnSpPr>
        <p:spPr>
          <a:xfrm>
            <a:off x="5043951" y="2342232"/>
            <a:ext cx="0" cy="3843128"/>
          </a:xfrm>
          <a:prstGeom prst="line">
            <a:avLst/>
          </a:prstGeom>
          <a:ln w="38100" cap="rnd">
            <a:solidFill>
              <a:schemeClr val="accent2">
                <a:lumMod val="20000"/>
                <a:lumOff val="8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037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bg>
      <p:bgPr>
        <a:solidFill>
          <a:schemeClr val="accent2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498A30-8462-D4F7-33E4-52016881ECBA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119E5E-F8F1-0767-C2E4-4F21FEBDA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1554480"/>
            <a:ext cx="6400800" cy="2103120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8D61E1-F43F-7EC3-A01D-52F8769F1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3840480"/>
            <a:ext cx="6400800" cy="2286000"/>
          </a:xfrm>
        </p:spPr>
        <p:txBody>
          <a:bodyPr lIns="91440" tIns="45720" rIns="91440" bIns="45720" anchor="t" anchorCtr="0"/>
          <a:lstStyle>
            <a:lvl1pPr marL="457200" indent="-457200">
              <a:buClr>
                <a:schemeClr val="accent1"/>
              </a:buClr>
              <a:buSzPct val="90000"/>
              <a:defRPr sz="1800"/>
            </a:lvl1pPr>
            <a:lvl2pPr marL="914400" indent="-228600">
              <a:buClr>
                <a:schemeClr val="accent1"/>
              </a:buClr>
              <a:buSzPct val="90000"/>
              <a:defRPr sz="1600"/>
            </a:lvl2pPr>
            <a:lvl3pPr marL="1371600" indent="-228600">
              <a:buClr>
                <a:schemeClr val="accent1"/>
              </a:buClr>
              <a:buSzPct val="90000"/>
              <a:defRPr sz="1600"/>
            </a:lvl3pPr>
            <a:lvl4pPr marL="1828800" indent="-228600">
              <a:buClr>
                <a:schemeClr val="accent1"/>
              </a:buClr>
              <a:buSzPct val="90000"/>
              <a:defRPr sz="1600"/>
            </a:lvl4pPr>
            <a:lvl5pPr marL="2286000" indent="-228600">
              <a:buClr>
                <a:schemeClr val="accent1"/>
              </a:buClr>
              <a:buSzPct val="90000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2423177-D8B7-2418-2C26-96BD628397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0376" y="685800"/>
            <a:ext cx="3840480" cy="5486400"/>
          </a:xfrm>
          <a:custGeom>
            <a:avLst/>
            <a:gdLst>
              <a:gd name="connsiteX0" fmla="*/ 328822 w 3840480"/>
              <a:gd name="connsiteY0" fmla="*/ 0 h 5486400"/>
              <a:gd name="connsiteX1" fmla="*/ 3511658 w 3840480"/>
              <a:gd name="connsiteY1" fmla="*/ 0 h 5486400"/>
              <a:gd name="connsiteX2" fmla="*/ 3840480 w 3840480"/>
              <a:gd name="connsiteY2" fmla="*/ 328822 h 5486400"/>
              <a:gd name="connsiteX3" fmla="*/ 3840480 w 3840480"/>
              <a:gd name="connsiteY3" fmla="*/ 5157578 h 5486400"/>
              <a:gd name="connsiteX4" fmla="*/ 3511658 w 3840480"/>
              <a:gd name="connsiteY4" fmla="*/ 5486400 h 5486400"/>
              <a:gd name="connsiteX5" fmla="*/ 328822 w 3840480"/>
              <a:gd name="connsiteY5" fmla="*/ 5486400 h 5486400"/>
              <a:gd name="connsiteX6" fmla="*/ 0 w 3840480"/>
              <a:gd name="connsiteY6" fmla="*/ 5157578 h 5486400"/>
              <a:gd name="connsiteX7" fmla="*/ 0 w 3840480"/>
              <a:gd name="connsiteY7" fmla="*/ 328822 h 5486400"/>
              <a:gd name="connsiteX8" fmla="*/ 328822 w 3840480"/>
              <a:gd name="connsiteY8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0480" h="5486400">
                <a:moveTo>
                  <a:pt x="328822" y="0"/>
                </a:moveTo>
                <a:lnTo>
                  <a:pt x="3511658" y="0"/>
                </a:lnTo>
                <a:cubicBezTo>
                  <a:pt x="3693261" y="0"/>
                  <a:pt x="3840480" y="147219"/>
                  <a:pt x="3840480" y="328822"/>
                </a:cubicBezTo>
                <a:lnTo>
                  <a:pt x="3840480" y="5157578"/>
                </a:lnTo>
                <a:cubicBezTo>
                  <a:pt x="3840480" y="5339181"/>
                  <a:pt x="3693261" y="5486400"/>
                  <a:pt x="3511658" y="5486400"/>
                </a:cubicBezTo>
                <a:lnTo>
                  <a:pt x="328822" y="5486400"/>
                </a:lnTo>
                <a:cubicBezTo>
                  <a:pt x="147219" y="5486400"/>
                  <a:pt x="0" y="5339181"/>
                  <a:pt x="0" y="5157578"/>
                </a:cubicBezTo>
                <a:lnTo>
                  <a:pt x="0" y="328822"/>
                </a:lnTo>
                <a:cubicBezTo>
                  <a:pt x="0" y="147219"/>
                  <a:pt x="147219" y="0"/>
                  <a:pt x="3288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8A9C5B8-2990-93CB-7146-611D366766F5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2738" r="35243"/>
          <a:stretch/>
        </p:blipFill>
        <p:spPr>
          <a:xfrm>
            <a:off x="740233" y="470266"/>
            <a:ext cx="256249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92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2">
    <p:bg>
      <p:bgPr>
        <a:solidFill>
          <a:schemeClr val="accent2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0AA9A03-5219-5FDB-8F76-14B9889332A1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5CB646E-623F-ACC0-0BCC-D09DB046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698480" cy="1097280"/>
          </a:xfrm>
        </p:spPr>
        <p:txBody>
          <a:bodyPr anchor="b" anchorCtr="0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2377440"/>
            <a:ext cx="4846320" cy="201168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Clr>
                <a:schemeClr val="accent1"/>
              </a:buClr>
              <a:buSzPct val="90000"/>
              <a:defRPr/>
            </a:lvl2pPr>
            <a:lvl3pPr>
              <a:buClr>
                <a:schemeClr val="accent1"/>
              </a:buClr>
              <a:buSzPct val="90000"/>
              <a:defRPr/>
            </a:lvl3pPr>
            <a:lvl4pPr>
              <a:buClr>
                <a:schemeClr val="accent1"/>
              </a:buClr>
              <a:buSzPct val="90000"/>
              <a:defRPr/>
            </a:lvl4pPr>
            <a:lvl5pPr>
              <a:buClr>
                <a:schemeClr val="accent1"/>
              </a:buClr>
              <a:buSzPct val="9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40" y="2377440"/>
            <a:ext cx="4846320" cy="201168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Clr>
                <a:schemeClr val="accent1"/>
              </a:buClr>
              <a:buSzPct val="90000"/>
              <a:defRPr/>
            </a:lvl2pPr>
            <a:lvl3pPr>
              <a:buClr>
                <a:schemeClr val="accent1"/>
              </a:buClr>
              <a:buSzPct val="90000"/>
              <a:defRPr/>
            </a:lvl3pPr>
            <a:lvl4pPr>
              <a:buClr>
                <a:schemeClr val="accent1"/>
              </a:buClr>
              <a:buSzPct val="90000"/>
              <a:defRPr/>
            </a:lvl4pPr>
            <a:lvl5pPr>
              <a:buClr>
                <a:schemeClr val="accent1"/>
              </a:buClr>
              <a:buSzPct val="9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AE407CB-377A-BED8-EF6C-5B5B9D236E9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9420" y="4920978"/>
            <a:ext cx="1091316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68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3">
    <p:bg>
      <p:bgPr>
        <a:solidFill>
          <a:schemeClr val="accent2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498A30-8462-D4F7-33E4-52016881ECBA}"/>
              </a:ext>
            </a:extLst>
          </p:cNvPr>
          <p:cNvSpPr/>
          <p:nvPr userDrawn="1"/>
        </p:nvSpPr>
        <p:spPr>
          <a:xfrm>
            <a:off x="309563" y="274320"/>
            <a:ext cx="11572875" cy="6309360"/>
          </a:xfrm>
          <a:prstGeom prst="roundRect">
            <a:avLst>
              <a:gd name="adj" fmla="val 5258"/>
            </a:avLst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D7A8-90D7-EAD8-D5B0-6375EB3F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10698480" cy="1097280"/>
          </a:xfrm>
        </p:spPr>
        <p:txBody>
          <a:bodyPr anchor="b" anchorCtr="0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8D61E1-F43F-7EC3-A01D-52F8769F1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77439"/>
            <a:ext cx="2834640" cy="3657599"/>
          </a:xfrm>
        </p:spPr>
        <p:txBody>
          <a:bodyPr lIns="91440" tIns="45720" rIns="91440" bIns="45720" anchor="t" anchorCtr="0"/>
          <a:lstStyle>
            <a:lvl1pPr marL="457200" indent="-457200">
              <a:buClr>
                <a:schemeClr val="accent1"/>
              </a:buClr>
              <a:buSzPct val="90000"/>
              <a:defRPr sz="1800"/>
            </a:lvl1pPr>
            <a:lvl2pPr marL="914400" indent="-228600">
              <a:buClr>
                <a:schemeClr val="accent1"/>
              </a:buClr>
              <a:buSzPct val="90000"/>
              <a:defRPr sz="1600"/>
            </a:lvl2pPr>
            <a:lvl3pPr marL="1371600" indent="-228600">
              <a:buClr>
                <a:schemeClr val="accent1"/>
              </a:buClr>
              <a:buSzPct val="90000"/>
              <a:defRPr sz="1600"/>
            </a:lvl3pPr>
            <a:lvl4pPr marL="1828800" indent="-228600">
              <a:buClr>
                <a:schemeClr val="accent1"/>
              </a:buClr>
              <a:buSzPct val="90000"/>
              <a:defRPr sz="1600"/>
            </a:lvl4pPr>
            <a:lvl5pPr marL="2286000" indent="-228600">
              <a:buClr>
                <a:schemeClr val="accent1"/>
              </a:buClr>
              <a:buSzPct val="90000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4DA03-155B-0EEF-AE9A-B3002ECE64C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61688" y="2377440"/>
            <a:ext cx="6986016" cy="3657600"/>
          </a:xfrm>
        </p:spPr>
        <p:txBody>
          <a:bodyPr lIns="91440" tIns="45720" rIns="91440" bIns="45720" anchor="t" anchorCtr="0"/>
          <a:lstStyle>
            <a:lvl1pPr marL="457200" indent="-457200">
              <a:buClr>
                <a:schemeClr val="accent1"/>
              </a:buClr>
              <a:buSzPct val="90000"/>
              <a:defRPr sz="1800"/>
            </a:lvl1pPr>
            <a:lvl2pPr marL="914400" indent="-228600">
              <a:buClr>
                <a:schemeClr val="accent1"/>
              </a:buClr>
              <a:buSzPct val="90000"/>
              <a:defRPr sz="1600"/>
            </a:lvl2pPr>
            <a:lvl3pPr marL="1371600" indent="-228600">
              <a:buClr>
                <a:schemeClr val="accent1"/>
              </a:buClr>
              <a:buSzPct val="90000"/>
              <a:defRPr sz="1600"/>
            </a:lvl3pPr>
            <a:lvl4pPr marL="1828800" indent="-228600">
              <a:buClr>
                <a:schemeClr val="accent1"/>
              </a:buClr>
              <a:buSzPct val="90000"/>
              <a:defRPr sz="1600"/>
            </a:lvl4pPr>
            <a:lvl5pPr marL="2286000" indent="-228600">
              <a:buClr>
                <a:schemeClr val="accent1"/>
              </a:buClr>
              <a:buSzPct val="90000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98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9B7248-6025-0744-9C6E-BC6F9FDB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367D3-6495-C045-872D-F4C6CB656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C2195-E771-AB42-B5A7-7832D8F41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54339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06A8E3A-8DBF-0542-BC99-444DCA0CC2C2}" type="datetimeFigureOut">
              <a:rPr lang="en-US" smtClean="0"/>
              <a:pPr/>
              <a:t>5/5/2026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F28BA-DFC0-3946-9FE9-DE388CB02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54339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F77CB-EF35-DF4C-95FE-31419B6CA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940" y="6254339"/>
            <a:ext cx="4168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3" r:id="rId2"/>
    <p:sldLayoutId id="2147483695" r:id="rId3"/>
    <p:sldLayoutId id="2147483694" r:id="rId4"/>
    <p:sldLayoutId id="2147483696" r:id="rId5"/>
    <p:sldLayoutId id="2147483704" r:id="rId6"/>
    <p:sldLayoutId id="2147483698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02" r:id="rId13"/>
    <p:sldLayoutId id="2147483786" r:id="rId14"/>
    <p:sldLayoutId id="2147483787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  <p:sldLayoutId id="214748379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 spc="150" baseline="0">
          <a:solidFill>
            <a:schemeClr val="tx1"/>
          </a:solidFill>
          <a:latin typeface="+mj-lt"/>
          <a:ea typeface="Meiryo UI" panose="020B0604030504040204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Arial" panose="020B0604020202020204" pitchFamily="34" charset="0"/>
        <a:buChar char="•"/>
        <a:defRPr sz="1500" kern="1200" spc="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500"/>
        </a:spcBef>
        <a:buFont typeface="Arial" panose="020B0604020202020204" pitchFamily="34" charset="0"/>
        <a:buChar char="•"/>
        <a:defRPr sz="1500" kern="1200" spc="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500"/>
        </a:spcBef>
        <a:buFont typeface="Arial" panose="020B0604020202020204" pitchFamily="34" charset="0"/>
        <a:buChar char="•"/>
        <a:defRPr sz="1400" kern="1200" spc="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500"/>
        </a:spcBef>
        <a:buFont typeface="Arial" panose="020B0604020202020204" pitchFamily="34" charset="0"/>
        <a:buChar char="•"/>
        <a:defRPr sz="1400" kern="1200" spc="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500"/>
        </a:spcBef>
        <a:buFont typeface="Arial" panose="020B0604020202020204" pitchFamily="34" charset="0"/>
        <a:buChar char="•"/>
        <a:defRPr sz="1400" kern="1200" spc="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microsoft.com/office/2007/relationships/hdphoto" Target="../media/hdphoto10.wdp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1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8.png"/><Relationship Id="rId18" Type="http://schemas.openxmlformats.org/officeDocument/2006/relationships/customXml" Target="../ink/ink8.xml"/><Relationship Id="rId3" Type="http://schemas.openxmlformats.org/officeDocument/2006/relationships/image" Target="../media/image13.png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customXml" Target="../ink/ink5.xml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21.xml"/><Relationship Id="rId6" Type="http://schemas.openxmlformats.org/officeDocument/2006/relationships/customXml" Target="../ink/ink2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microsoft.com/office/2007/relationships/hdphoto" Target="../media/hdphoto6.wdp"/><Relationship Id="rId10" Type="http://schemas.openxmlformats.org/officeDocument/2006/relationships/customXml" Target="../ink/ink4.xml"/><Relationship Id="rId19" Type="http://schemas.openxmlformats.org/officeDocument/2006/relationships/image" Target="../media/image21.png"/><Relationship Id="rId4" Type="http://schemas.openxmlformats.org/officeDocument/2006/relationships/customXml" Target="../ink/ink1.xml"/><Relationship Id="rId9" Type="http://schemas.openxmlformats.org/officeDocument/2006/relationships/image" Target="../media/image16.png"/><Relationship Id="rId14" Type="http://schemas.openxmlformats.org/officeDocument/2006/relationships/customXml" Target="../ink/ink6.xml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6EE913-DAD6-E8FD-EEDA-85ED98260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236"/>
            <a:ext cx="12191999" cy="6886236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3D0CB20F-6AE1-1AD7-2AA5-50FACF083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8" cy="2052084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MLR, LASSO, and Machine learning Models for modeling </a:t>
            </a:r>
            <a:r>
              <a:rPr lang="en-US" b="1" dirty="0" err="1">
                <a:solidFill>
                  <a:schemeClr val="bg1"/>
                </a:solidFill>
              </a:rPr>
              <a:t>mlb</a:t>
            </a:r>
            <a:r>
              <a:rPr lang="en-US" b="1" dirty="0">
                <a:solidFill>
                  <a:schemeClr val="bg1"/>
                </a:solidFill>
              </a:rPr>
              <a:t> salaries</a:t>
            </a:r>
          </a:p>
        </p:txBody>
      </p:sp>
      <p:sp>
        <p:nvSpPr>
          <p:cNvPr id="21" name="Subtitle 20">
            <a:extLst>
              <a:ext uri="{FF2B5EF4-FFF2-40B4-BE49-F238E27FC236}">
                <a16:creationId xmlns:a16="http://schemas.microsoft.com/office/drawing/2014/main" id="{6736B65B-9159-75EE-D968-9BF18FF2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0079" y="5359667"/>
            <a:ext cx="4555958" cy="1498333"/>
          </a:xfrm>
          <a:solidFill>
            <a:schemeClr val="dk1">
              <a:alpha val="50000"/>
            </a:schemeClr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>
            <a:normAutofit fontScale="92500" lnSpcReduction="10000"/>
          </a:bodyPr>
          <a:lstStyle/>
          <a:p>
            <a:r>
              <a:rPr lang="en-US" altLang="ja-JP" b="1" dirty="0">
                <a:solidFill>
                  <a:schemeClr val="bg1"/>
                </a:solidFill>
              </a:rPr>
              <a:t>By Cassidy Allen</a:t>
            </a:r>
          </a:p>
          <a:p>
            <a:r>
              <a:rPr lang="en-US" b="1" dirty="0">
                <a:solidFill>
                  <a:schemeClr val="bg1"/>
                </a:solidFill>
              </a:rPr>
              <a:t>MS Paper Statistics Presentation</a:t>
            </a:r>
          </a:p>
          <a:p>
            <a:r>
              <a:rPr lang="en-US" altLang="ja-JP" b="1" dirty="0">
                <a:solidFill>
                  <a:schemeClr val="bg1"/>
                </a:solidFill>
              </a:rPr>
              <a:t>Spring 2026</a:t>
            </a:r>
          </a:p>
          <a:p>
            <a:r>
              <a:rPr lang="en-US" altLang="ja-JP" b="1" dirty="0">
                <a:solidFill>
                  <a:schemeClr val="bg1"/>
                </a:solidFill>
              </a:rPr>
              <a:t>University of Akron</a:t>
            </a:r>
          </a:p>
        </p:txBody>
      </p:sp>
    </p:spTree>
    <p:extLst>
      <p:ext uri="{BB962C8B-B14F-4D97-AF65-F5344CB8AC3E}">
        <p14:creationId xmlns:p14="http://schemas.microsoft.com/office/powerpoint/2010/main" val="2582319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08199-C341-B8D7-A02C-1E608B6A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262226"/>
            <a:ext cx="10698480" cy="1097280"/>
          </a:xfrm>
        </p:spPr>
        <p:txBody>
          <a:bodyPr/>
          <a:lstStyle/>
          <a:p>
            <a:r>
              <a:rPr lang="en-US" dirty="0"/>
              <a:t>Indicator variable—position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4E9C14B-DDA5-75A9-2D09-B216D3607742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3704754535"/>
              </p:ext>
            </p:extLst>
          </p:nvPr>
        </p:nvGraphicFramePr>
        <p:xfrm>
          <a:off x="731520" y="5485173"/>
          <a:ext cx="5511700" cy="45720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918158">
                  <a:extLst>
                    <a:ext uri="{9D8B030D-6E8A-4147-A177-3AD203B41FA5}">
                      <a16:colId xmlns:a16="http://schemas.microsoft.com/office/drawing/2014/main" val="2754691022"/>
                    </a:ext>
                  </a:extLst>
                </a:gridCol>
                <a:gridCol w="918158">
                  <a:extLst>
                    <a:ext uri="{9D8B030D-6E8A-4147-A177-3AD203B41FA5}">
                      <a16:colId xmlns:a16="http://schemas.microsoft.com/office/drawing/2014/main" val="2622680971"/>
                    </a:ext>
                  </a:extLst>
                </a:gridCol>
                <a:gridCol w="918846">
                  <a:extLst>
                    <a:ext uri="{9D8B030D-6E8A-4147-A177-3AD203B41FA5}">
                      <a16:colId xmlns:a16="http://schemas.microsoft.com/office/drawing/2014/main" val="2907434149"/>
                    </a:ext>
                  </a:extLst>
                </a:gridCol>
                <a:gridCol w="918846">
                  <a:extLst>
                    <a:ext uri="{9D8B030D-6E8A-4147-A177-3AD203B41FA5}">
                      <a16:colId xmlns:a16="http://schemas.microsoft.com/office/drawing/2014/main" val="3305269087"/>
                    </a:ext>
                  </a:extLst>
                </a:gridCol>
                <a:gridCol w="918846">
                  <a:extLst>
                    <a:ext uri="{9D8B030D-6E8A-4147-A177-3AD203B41FA5}">
                      <a16:colId xmlns:a16="http://schemas.microsoft.com/office/drawing/2014/main" val="291642225"/>
                    </a:ext>
                  </a:extLst>
                </a:gridCol>
                <a:gridCol w="918846">
                  <a:extLst>
                    <a:ext uri="{9D8B030D-6E8A-4147-A177-3AD203B41FA5}">
                      <a16:colId xmlns:a16="http://schemas.microsoft.com/office/drawing/2014/main" val="403976817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1 = C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2 = 1B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3 = 2B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4 = 3B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5 = SS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6 = OF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114702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46C8C0-93D5-64D3-8287-AED3CC4A2D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31676"/>
              </p:ext>
            </p:extLst>
          </p:nvPr>
        </p:nvGraphicFramePr>
        <p:xfrm>
          <a:off x="731520" y="1991816"/>
          <a:ext cx="8653111" cy="260344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759090">
                  <a:extLst>
                    <a:ext uri="{9D8B030D-6E8A-4147-A177-3AD203B41FA5}">
                      <a16:colId xmlns:a16="http://schemas.microsoft.com/office/drawing/2014/main" val="1494065401"/>
                    </a:ext>
                  </a:extLst>
                </a:gridCol>
                <a:gridCol w="1200540">
                  <a:extLst>
                    <a:ext uri="{9D8B030D-6E8A-4147-A177-3AD203B41FA5}">
                      <a16:colId xmlns:a16="http://schemas.microsoft.com/office/drawing/2014/main" val="1399819416"/>
                    </a:ext>
                  </a:extLst>
                </a:gridCol>
                <a:gridCol w="1060165">
                  <a:extLst>
                    <a:ext uri="{9D8B030D-6E8A-4147-A177-3AD203B41FA5}">
                      <a16:colId xmlns:a16="http://schemas.microsoft.com/office/drawing/2014/main" val="3298537450"/>
                    </a:ext>
                  </a:extLst>
                </a:gridCol>
                <a:gridCol w="1037588">
                  <a:extLst>
                    <a:ext uri="{9D8B030D-6E8A-4147-A177-3AD203B41FA5}">
                      <a16:colId xmlns:a16="http://schemas.microsoft.com/office/drawing/2014/main" val="2639689825"/>
                    </a:ext>
                  </a:extLst>
                </a:gridCol>
                <a:gridCol w="1198576">
                  <a:extLst>
                    <a:ext uri="{9D8B030D-6E8A-4147-A177-3AD203B41FA5}">
                      <a16:colId xmlns:a16="http://schemas.microsoft.com/office/drawing/2014/main" val="2797139287"/>
                    </a:ext>
                  </a:extLst>
                </a:gridCol>
                <a:gridCol w="1198576">
                  <a:extLst>
                    <a:ext uri="{9D8B030D-6E8A-4147-A177-3AD203B41FA5}">
                      <a16:colId xmlns:a16="http://schemas.microsoft.com/office/drawing/2014/main" val="1850571996"/>
                    </a:ext>
                  </a:extLst>
                </a:gridCol>
                <a:gridCol w="1198576">
                  <a:extLst>
                    <a:ext uri="{9D8B030D-6E8A-4147-A177-3AD203B41FA5}">
                      <a16:colId xmlns:a16="http://schemas.microsoft.com/office/drawing/2014/main" val="4294905364"/>
                    </a:ext>
                  </a:extLst>
                </a:gridCol>
              </a:tblGrid>
              <a:tr h="360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Variable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Position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N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N*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Mean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SE Mean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StDev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0560708"/>
                  </a:ext>
                </a:extLst>
              </a:tr>
              <a:tr h="360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AAV (million)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1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22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10.1943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1.34081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6.28897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2241176"/>
                  </a:ext>
                </a:extLst>
              </a:tr>
              <a:tr h="360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AAV (million)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2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13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11.0018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2.98582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10.7655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0266830"/>
                  </a:ext>
                </a:extLst>
              </a:tr>
              <a:tr h="360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AAV (million)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3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13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0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14.8429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3.06253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11.0421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3512418"/>
                  </a:ext>
                </a:extLst>
              </a:tr>
              <a:tr h="360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AAV (million)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4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29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0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13.4859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1.92777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10.3814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9393538"/>
                  </a:ext>
                </a:extLst>
              </a:tr>
              <a:tr h="360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AAV (million)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5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27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18.1659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2.21031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11.4851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7599338"/>
                  </a:ext>
                </a:extLst>
              </a:tr>
              <a:tr h="360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AAV (million)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6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100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10.5353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1.05941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10.5941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863008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FD43DAFD-D925-0C10-44D9-A9B051E22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65717" y="-99161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E28C12-8AA8-2425-00B2-CAE09F6EFB02}"/>
              </a:ext>
            </a:extLst>
          </p:cNvPr>
          <p:cNvSpPr txBox="1"/>
          <p:nvPr/>
        </p:nvSpPr>
        <p:spPr>
          <a:xfrm>
            <a:off x="7892715" y="5134517"/>
            <a:ext cx="4122822" cy="138499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This is based on what position the players were designated at signing</a:t>
            </a:r>
          </a:p>
        </p:txBody>
      </p:sp>
    </p:spTree>
    <p:extLst>
      <p:ext uri="{BB962C8B-B14F-4D97-AF65-F5344CB8AC3E}">
        <p14:creationId xmlns:p14="http://schemas.microsoft.com/office/powerpoint/2010/main" val="2854668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40C14-FD66-B5F8-B40F-A2B083D63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15A49-D887-8F14-11C5-BB557D067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427212" cy="1097280"/>
          </a:xfrm>
        </p:spPr>
        <p:txBody>
          <a:bodyPr/>
          <a:lstStyle/>
          <a:p>
            <a:r>
              <a:rPr lang="en-US" dirty="0"/>
              <a:t>Seasons Played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D933F0E-8FB0-8AF8-09FA-0925EDE938D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4860" y="1282285"/>
            <a:ext cx="5523047" cy="3672487"/>
          </a:xfrm>
        </p:spPr>
        <p:txBody>
          <a:bodyPr>
            <a:normAutofit/>
          </a:bodyPr>
          <a:lstStyle/>
          <a:p>
            <a:r>
              <a:rPr lang="en-US" sz="2800" dirty="0"/>
              <a:t>Players with limited experience are underrepresented as mentioned prior</a:t>
            </a:r>
          </a:p>
          <a:p>
            <a:r>
              <a:rPr lang="en-US" sz="2800" dirty="0"/>
              <a:t>Distribution is slightly right skewed</a:t>
            </a:r>
          </a:p>
          <a:p>
            <a:r>
              <a:rPr lang="en-US" sz="2800" dirty="0"/>
              <a:t>Most players have between 3-8 seasons of experience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E40995-0E36-2897-AA4F-047AF61D3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07" y="392781"/>
            <a:ext cx="6344093" cy="564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68285F-0D0C-1B7E-B65F-1511B9780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2" b="89744" l="3687" r="97235">
                        <a14:foregroundMark x1="38018" y1="72650" x2="42166" y2="55128"/>
                        <a14:foregroundMark x1="42166" y1="55128" x2="42857" y2="41026"/>
                        <a14:foregroundMark x1="42857" y1="41026" x2="44470" y2="60684"/>
                        <a14:foregroundMark x1="44470" y1="60684" x2="48387" y2="73504"/>
                        <a14:foregroundMark x1="30645" y1="73077" x2="28571" y2="55556"/>
                        <a14:foregroundMark x1="28571" y1="55556" x2="31336" y2="36325"/>
                        <a14:foregroundMark x1="31336" y1="36325" x2="23963" y2="45726"/>
                        <a14:foregroundMark x1="22952" y1="56980" x2="22861" y2="57991"/>
                        <a14:foregroundMark x1="23963" y1="45726" x2="23292" y2="53190"/>
                        <a14:foregroundMark x1="24492" y1="67157" x2="26498" y2="73504"/>
                        <a14:foregroundMark x1="26498" y1="73504" x2="29032" y2="73504"/>
                        <a14:foregroundMark x1="6221" y1="54274" x2="3687" y2="69658"/>
                        <a14:foregroundMark x1="3687" y1="69658" x2="5530" y2="73504"/>
                        <a14:foregroundMark x1="66359" y1="72222" x2="69816" y2="35470"/>
                        <a14:foregroundMark x1="69816" y1="35470" x2="74885" y2="70940"/>
                        <a14:foregroundMark x1="74885" y1="70940" x2="79263" y2="71368"/>
                        <a14:foregroundMark x1="81106" y1="70513" x2="85945" y2="52564"/>
                        <a14:foregroundMark x1="85945" y1="52564" x2="85714" y2="35470"/>
                        <a14:foregroundMark x1="85714" y1="35470" x2="91705" y2="58120"/>
                        <a14:foregroundMark x1="91705" y1="58120" x2="97235" y2="70513"/>
                        <a14:foregroundMark x1="60849" y1="37508" x2="61290" y2="27778"/>
                        <a14:foregroundMark x1="59217" y1="73504" x2="60793" y2="38747"/>
                        <a14:foregroundMark x1="54499" y1="40795" x2="54378" y2="41026"/>
                        <a14:foregroundMark x1="61290" y1="27778" x2="55499" y2="38876"/>
                        <a14:foregroundMark x1="53572" y1="62244" x2="53226" y2="71368"/>
                        <a14:foregroundMark x1="54378" y1="41026" x2="54358" y2="41561"/>
                        <a14:backgroundMark x1="22350" y1="58120" x2="23041" y2="67521"/>
                        <a14:backgroundMark x1="24424" y1="58547" x2="21659" y2="50855"/>
                        <a14:backgroundMark x1="52304" y1="59402" x2="54378" y2="41453"/>
                        <a14:backgroundMark x1="54378" y1="41453" x2="55069" y2="40598"/>
                        <a14:backgroundMark x1="54147" y1="48291" x2="52765" y2="61966"/>
                        <a14:backgroundMark x1="60829" y1="37607" x2="63134" y2="2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590" y="5054997"/>
            <a:ext cx="3344031" cy="180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20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83B09B-654E-6151-EEBB-1474018D00C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303488" y="233915"/>
            <a:ext cx="2888512" cy="6623021"/>
          </a:xfrm>
        </p:spPr>
        <p:txBody>
          <a:bodyPr>
            <a:normAutofit/>
          </a:bodyPr>
          <a:lstStyle/>
          <a:p>
            <a:r>
              <a:rPr lang="en-US" sz="2000" dirty="0"/>
              <a:t>Offensive production variables (R, RBI, HR, H) and Rate based metrics (AVG, WAR) are positively correlated with AAV</a:t>
            </a:r>
          </a:p>
          <a:p>
            <a:r>
              <a:rPr lang="en-US" sz="2000" dirty="0"/>
              <a:t>This reveals multicollinearity among predictors</a:t>
            </a:r>
          </a:p>
          <a:p>
            <a:r>
              <a:rPr lang="en-US" sz="2000" dirty="0"/>
              <a:t>The primary goal of this paper was to predict the overpaid and underpaid players, so multicollinearity is not a main concern and won’t impact predictions.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1CA7B7-19BE-800A-0F04-312DD9EDC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72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13D64D-0B08-7C85-8B5C-B23F95C6F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9119" y="5759657"/>
            <a:ext cx="7647993" cy="1097280"/>
          </a:xfrm>
        </p:spPr>
        <p:txBody>
          <a:bodyPr/>
          <a:lstStyle/>
          <a:p>
            <a:r>
              <a:rPr lang="en-US" dirty="0"/>
              <a:t>Correlation Heatmap  </a:t>
            </a:r>
          </a:p>
        </p:txBody>
      </p:sp>
    </p:spTree>
    <p:extLst>
      <p:ext uri="{BB962C8B-B14F-4D97-AF65-F5344CB8AC3E}">
        <p14:creationId xmlns:p14="http://schemas.microsoft.com/office/powerpoint/2010/main" val="2084264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 lIns="0" tIns="0" rIns="0" bIns="0">
            <a:noAutofit/>
          </a:bodyPr>
          <a:lstStyle/>
          <a:p>
            <a:r>
              <a:rPr lang="en-US" dirty="0"/>
              <a:t>Methodology &amp; real data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 lIns="0" tIns="0" rIns="0" bIns="0">
            <a:noAutofit/>
          </a:bodyPr>
          <a:lstStyle/>
          <a:p>
            <a:r>
              <a:rPr lang="en-US" dirty="0"/>
              <a:t>MLR, Lasso, Best Subsets, Machine Learning,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1D1810C-497D-F8C7-AE37-039A1B2628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6" r="156"/>
          <a:stretch/>
        </p:blipFill>
        <p:spPr>
          <a:custGeom>
            <a:avLst/>
            <a:gdLst>
              <a:gd name="connsiteX0" fmla="*/ 328822 w 3840480"/>
              <a:gd name="connsiteY0" fmla="*/ 0 h 5486400"/>
              <a:gd name="connsiteX1" fmla="*/ 3511658 w 3840480"/>
              <a:gd name="connsiteY1" fmla="*/ 0 h 5486400"/>
              <a:gd name="connsiteX2" fmla="*/ 3840480 w 3840480"/>
              <a:gd name="connsiteY2" fmla="*/ 328822 h 5486400"/>
              <a:gd name="connsiteX3" fmla="*/ 3840480 w 3840480"/>
              <a:gd name="connsiteY3" fmla="*/ 5157578 h 5486400"/>
              <a:gd name="connsiteX4" fmla="*/ 3511658 w 3840480"/>
              <a:gd name="connsiteY4" fmla="*/ 5486400 h 5486400"/>
              <a:gd name="connsiteX5" fmla="*/ 328822 w 3840480"/>
              <a:gd name="connsiteY5" fmla="*/ 5486400 h 5486400"/>
              <a:gd name="connsiteX6" fmla="*/ 0 w 3840480"/>
              <a:gd name="connsiteY6" fmla="*/ 5157578 h 5486400"/>
              <a:gd name="connsiteX7" fmla="*/ 0 w 3840480"/>
              <a:gd name="connsiteY7" fmla="*/ 328822 h 5486400"/>
              <a:gd name="connsiteX8" fmla="*/ 328822 w 3840480"/>
              <a:gd name="connsiteY8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0480" h="5486400">
                <a:moveTo>
                  <a:pt x="328822" y="0"/>
                </a:moveTo>
                <a:lnTo>
                  <a:pt x="3511658" y="0"/>
                </a:lnTo>
                <a:cubicBezTo>
                  <a:pt x="3693261" y="0"/>
                  <a:pt x="3840480" y="147219"/>
                  <a:pt x="3840480" y="328822"/>
                </a:cubicBezTo>
                <a:lnTo>
                  <a:pt x="3840480" y="5157578"/>
                </a:lnTo>
                <a:cubicBezTo>
                  <a:pt x="3840480" y="5339181"/>
                  <a:pt x="3693261" y="5486400"/>
                  <a:pt x="3511658" y="5486400"/>
                </a:cubicBezTo>
                <a:lnTo>
                  <a:pt x="328822" y="5486400"/>
                </a:lnTo>
                <a:cubicBezTo>
                  <a:pt x="147219" y="5486400"/>
                  <a:pt x="0" y="5339181"/>
                  <a:pt x="0" y="5157578"/>
                </a:cubicBezTo>
                <a:lnTo>
                  <a:pt x="0" y="328822"/>
                </a:lnTo>
                <a:cubicBezTo>
                  <a:pt x="0" y="147219"/>
                  <a:pt x="147219" y="0"/>
                  <a:pt x="32882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8037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FDC8D59-F1D0-8A4E-DA4A-ACEBA2B13E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408781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97284499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52380930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87458941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17527357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12482699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Predictor</a:t>
                      </a:r>
                      <a:endParaRPr lang="en-U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Coefficient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Std. Error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t-value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p-value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137027155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(Intercept)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-1.7476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1.2205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-1.4318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0.15398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335476772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HR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-0.00474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0.00191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-2.4858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0.01386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17172823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R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0.0000814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0.000827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0.0984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0.92170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311107605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RBI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0.000881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0.000684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1.2884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0.19930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421600586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SB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0.000746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0.000771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0.9681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0.33432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247041847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BBpct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-0.8679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2.5159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-0.3450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0.73053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183479718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Kpct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1.3926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2.4584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0.5665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0.57180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70961158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ISO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2.0719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7.1809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0.2885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0.77328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332808727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BABIP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-8.8821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5.0331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-1.7647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0.07935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351194333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AVG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16.6208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9.1286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1.8207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0.07036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44216009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OBP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3.2254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12.9489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0.2491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0.80359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257740415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wOBA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-2.9893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21.9361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-0.1363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0.89176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19203547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wRCplus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0.001999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0.006546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0.3053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0.76046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87024416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BsR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-0.00183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0.003057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-0.5981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0.55052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244829023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Off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-0.00338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0.005045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-0.6694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0.50410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123727923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Def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-0.00317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0.005330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-0.5948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0.55276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192099005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WAR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0.03485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0.05294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0.6583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0.51119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230211323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H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-0.00105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0.000659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-1.5858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0.11459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109326198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IBB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-0.000615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0.002161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-0.2845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0.77637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193257027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SO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0.000987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0.000271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3.6387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0.00036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11260983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Games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0.000146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0.000439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0.3336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0.73905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319338302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Position2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-0.00924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0.08390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-0.1102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0.91240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236804607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Position3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0.1406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0.08380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1.6778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0.09518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154014378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Position4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0.06972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0.06659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1.0469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0.29656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278452438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Position5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0.03152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0.07010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0.4496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0.65353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311380168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Position6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0.04515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0.05583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0.8088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0.41973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38734976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Age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-0.01665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0.009142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-1.8215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0.07024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316743987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Seasons_Played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0.03619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0.01501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2.4116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0.01692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72023401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WAR_per_season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0.07472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0.03550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2.1051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0.03671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35" marR="42135" marT="0" marB="0"/>
                </a:tc>
                <a:extLst>
                  <a:ext uri="{0D108BD9-81ED-4DB2-BD59-A6C34878D82A}">
                    <a16:rowId xmlns:a16="http://schemas.microsoft.com/office/drawing/2014/main" val="371686943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D4C1727-5A1A-ED4B-3565-41DD7E943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577" y="2977118"/>
            <a:ext cx="5762846" cy="91439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800" dirty="0"/>
              <a:t>Full MLR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4B3DCA-7066-DB9D-8138-985ED2590A78}"/>
              </a:ext>
            </a:extLst>
          </p:cNvPr>
          <p:cNvSpPr txBox="1"/>
          <p:nvPr/>
        </p:nvSpPr>
        <p:spPr>
          <a:xfrm>
            <a:off x="10504967" y="520995"/>
            <a:ext cx="1687033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Main emphasis focuses on predictive performance rather than coefficient interpretation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56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47A74-339C-04A4-3B84-366DAD751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647AF-6739-D2FC-5B4A-32212EC5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22" y="8506"/>
            <a:ext cx="11834038" cy="1097280"/>
          </a:xfrm>
          <a:noFill/>
        </p:spPr>
        <p:txBody>
          <a:bodyPr/>
          <a:lstStyle/>
          <a:p>
            <a:r>
              <a:rPr lang="en-US" dirty="0"/>
              <a:t>MLR Model – Good, bad, and sort of ugly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F2AF15D-9174-343E-842F-5D1AE5995BB2}"/>
              </a:ext>
            </a:extLst>
          </p:cNvPr>
          <p:cNvSpPr/>
          <p:nvPr/>
        </p:nvSpPr>
        <p:spPr>
          <a:xfrm>
            <a:off x="841247" y="1473716"/>
            <a:ext cx="3369246" cy="469316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F8FC1B-D5D1-6658-B72B-7683FEC53D4A}"/>
              </a:ext>
            </a:extLst>
          </p:cNvPr>
          <p:cNvSpPr/>
          <p:nvPr/>
        </p:nvSpPr>
        <p:spPr>
          <a:xfrm>
            <a:off x="4612263" y="1473716"/>
            <a:ext cx="3369246" cy="469316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78C8F30-8D36-3CF5-FEE4-4F37CC10B0E2}"/>
              </a:ext>
            </a:extLst>
          </p:cNvPr>
          <p:cNvSpPr/>
          <p:nvPr/>
        </p:nvSpPr>
        <p:spPr>
          <a:xfrm>
            <a:off x="8340745" y="1473716"/>
            <a:ext cx="3369246" cy="469316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47A15E-D70E-3D20-C15F-3B41DA2ED7EA}"/>
                  </a:ext>
                </a:extLst>
              </p:cNvPr>
              <p:cNvSpPr txBox="1"/>
              <p:nvPr/>
            </p:nvSpPr>
            <p:spPr>
              <a:xfrm>
                <a:off x="1095375" y="1876425"/>
                <a:ext cx="28575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= 0.7404</a:t>
                </a:r>
              </a:p>
              <a:p>
                <a:r>
                  <a:rPr lang="en-US" dirty="0"/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(adj) = 0.698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Overall model is 	statistically 	significant (p &lt; 	0.001) </a:t>
                </a:r>
              </a:p>
              <a:p>
                <a:pPr marL="285750" indent="-285750">
                  <a:buFontTx/>
                  <a:buChar char="-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47A15E-D70E-3D20-C15F-3B41DA2ED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375" y="1876425"/>
                <a:ext cx="2857500" cy="2308324"/>
              </a:xfrm>
              <a:prstGeom prst="rect">
                <a:avLst/>
              </a:prstGeom>
              <a:blipFill>
                <a:blip r:embed="rId3"/>
                <a:stretch>
                  <a:fillRect l="-1923" t="-1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96AC989-25B2-5592-13EF-FED8894ED82D}"/>
              </a:ext>
            </a:extLst>
          </p:cNvPr>
          <p:cNvSpPr txBox="1"/>
          <p:nvPr/>
        </p:nvSpPr>
        <p:spPr>
          <a:xfrm>
            <a:off x="8629650" y="1876425"/>
            <a:ext cx="289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Caution should be exercised when interpretating coefficients</a:t>
            </a:r>
          </a:p>
          <a:p>
            <a:endParaRPr lang="en-US" dirty="0"/>
          </a:p>
          <a:p>
            <a:r>
              <a:rPr lang="en-US" dirty="0"/>
              <a:t>- Limited interpretability of model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18C2B8-97B5-B6A2-A56F-3CA2883CFA9B}"/>
              </a:ext>
            </a:extLst>
          </p:cNvPr>
          <p:cNvSpPr txBox="1"/>
          <p:nvPr/>
        </p:nvSpPr>
        <p:spPr>
          <a:xfrm>
            <a:off x="4782631" y="1737925"/>
            <a:ext cx="30285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More concerned with predictive power over individual interpretability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Good baseline and starting point, leaves room for improvement with other statistical models.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CE645F-C9FF-A19F-9E87-52AAE29C4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6" b="96875" l="5418" r="95260">
                        <a14:foregroundMark x1="25508" y1="14323" x2="20542" y2="8073"/>
                        <a14:foregroundMark x1="20542" y1="8073" x2="16479" y2="13542"/>
                        <a14:foregroundMark x1="16479" y1="13542" x2="16479" y2="15365"/>
                        <a14:foregroundMark x1="12867" y1="34896" x2="3386" y2="63802"/>
                        <a14:foregroundMark x1="3386" y1="63802" x2="5418" y2="75781"/>
                        <a14:foregroundMark x1="5418" y1="75781" x2="11061" y2="78125"/>
                        <a14:foregroundMark x1="50564" y1="12500" x2="49661" y2="5469"/>
                        <a14:foregroundMark x1="49661" y1="5469" x2="57336" y2="7031"/>
                        <a14:foregroundMark x1="57336" y1="7031" x2="61174" y2="13542"/>
                        <a14:foregroundMark x1="61174" y1="13542" x2="58691" y2="16667"/>
                        <a14:foregroundMark x1="72009" y1="72135" x2="68623" y2="94792"/>
                        <a14:foregroundMark x1="68623" y1="94792" x2="78555" y2="99740"/>
                        <a14:foregroundMark x1="78555" y1="99740" x2="93002" y2="97135"/>
                        <a14:foregroundMark x1="93002" y1="97135" x2="96614" y2="85938"/>
                        <a14:foregroundMark x1="96614" y1="85938" x2="95711" y2="52344"/>
                        <a14:foregroundMark x1="95711" y1="52344" x2="91196" y2="44010"/>
                        <a14:foregroundMark x1="91196" y1="44010" x2="83973" y2="38542"/>
                        <a14:foregroundMark x1="83973" y1="38542" x2="83973" y2="38542"/>
                        <a14:foregroundMark x1="83296" y1="51823" x2="71332" y2="83333"/>
                        <a14:foregroundMark x1="71332" y1="83333" x2="76524" y2="95052"/>
                        <a14:foregroundMark x1="76524" y1="95052" x2="90745" y2="88802"/>
                        <a14:foregroundMark x1="90745" y1="88802" x2="93679" y2="70052"/>
                        <a14:foregroundMark x1="93679" y1="70052" x2="91648" y2="55469"/>
                        <a14:foregroundMark x1="91648" y1="55469" x2="82619" y2="60938"/>
                        <a14:foregroundMark x1="82619" y1="60938" x2="86456" y2="77604"/>
                        <a14:foregroundMark x1="86456" y1="77604" x2="90293" y2="63021"/>
                        <a14:foregroundMark x1="90293" y1="63021" x2="79910" y2="86458"/>
                        <a14:foregroundMark x1="79910" y1="86458" x2="92551" y2="81250"/>
                        <a14:foregroundMark x1="92551" y1="81250" x2="84876" y2="85156"/>
                        <a14:foregroundMark x1="86907" y1="33333" x2="81490" y2="23177"/>
                        <a14:foregroundMark x1="81490" y1="23177" x2="73363" y2="30208"/>
                        <a14:foregroundMark x1="73363" y1="30208" x2="79007" y2="34896"/>
                        <a14:foregroundMark x1="79007" y1="34896" x2="84876" y2="34375"/>
                        <a14:foregroundMark x1="57336" y1="3646" x2="52370" y2="6250"/>
                        <a14:foregroundMark x1="72460" y1="99740" x2="90971" y2="97135"/>
                        <a14:foregroundMark x1="90971" y1="97135" x2="74492" y2="94010"/>
                        <a14:foregroundMark x1="74492" y1="94010" x2="72460" y2="96875"/>
                        <a14:foregroundMark x1="94131" y1="46094" x2="97065" y2="52344"/>
                        <a14:foregroundMark x1="97065" y1="52344" x2="95937" y2="66927"/>
                        <a14:foregroundMark x1="95937" y1="66927" x2="95260" y2="48958"/>
                        <a14:foregroundMark x1="95260" y1="48958" x2="94808" y2="47917"/>
                      </a14:backgroundRemoval>
                    </a14:imgEffect>
                  </a14:imgLayer>
                </a14:imgProps>
              </a:ext>
            </a:extLst>
          </a:blip>
          <a:srcRect l="36675" r="32880" b="16359"/>
          <a:stretch>
            <a:fillRect/>
          </a:stretch>
        </p:blipFill>
        <p:spPr>
          <a:xfrm>
            <a:off x="7152570" y="3630751"/>
            <a:ext cx="1008557" cy="27861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F95694-FCC2-2AB4-B097-32E14AE4C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6" b="96875" l="5418" r="95260">
                        <a14:foregroundMark x1="25508" y1="14323" x2="20542" y2="8073"/>
                        <a14:foregroundMark x1="20542" y1="8073" x2="16479" y2="13542"/>
                        <a14:foregroundMark x1="16479" y1="13542" x2="16479" y2="15365"/>
                        <a14:foregroundMark x1="12867" y1="34896" x2="3386" y2="63802"/>
                        <a14:foregroundMark x1="3386" y1="63802" x2="5418" y2="75781"/>
                        <a14:foregroundMark x1="5418" y1="75781" x2="11061" y2="78125"/>
                        <a14:foregroundMark x1="50564" y1="12500" x2="49661" y2="5469"/>
                        <a14:foregroundMark x1="49661" y1="5469" x2="57336" y2="7031"/>
                        <a14:foregroundMark x1="57336" y1="7031" x2="61174" y2="13542"/>
                        <a14:foregroundMark x1="61174" y1="13542" x2="58691" y2="16667"/>
                        <a14:foregroundMark x1="72009" y1="72135" x2="68623" y2="94792"/>
                        <a14:foregroundMark x1="68623" y1="94792" x2="78555" y2="99740"/>
                        <a14:foregroundMark x1="78555" y1="99740" x2="93002" y2="97135"/>
                        <a14:foregroundMark x1="93002" y1="97135" x2="96614" y2="85938"/>
                        <a14:foregroundMark x1="96614" y1="85938" x2="95711" y2="52344"/>
                        <a14:foregroundMark x1="95711" y1="52344" x2="91196" y2="44010"/>
                        <a14:foregroundMark x1="91196" y1="44010" x2="83973" y2="38542"/>
                        <a14:foregroundMark x1="83973" y1="38542" x2="83973" y2="38542"/>
                        <a14:foregroundMark x1="83296" y1="51823" x2="71332" y2="83333"/>
                        <a14:foregroundMark x1="71332" y1="83333" x2="76524" y2="95052"/>
                        <a14:foregroundMark x1="76524" y1="95052" x2="90745" y2="88802"/>
                        <a14:foregroundMark x1="90745" y1="88802" x2="93679" y2="70052"/>
                        <a14:foregroundMark x1="93679" y1="70052" x2="91648" y2="55469"/>
                        <a14:foregroundMark x1="91648" y1="55469" x2="82619" y2="60938"/>
                        <a14:foregroundMark x1="82619" y1="60938" x2="86456" y2="77604"/>
                        <a14:foregroundMark x1="86456" y1="77604" x2="90293" y2="63021"/>
                        <a14:foregroundMark x1="90293" y1="63021" x2="79910" y2="86458"/>
                        <a14:foregroundMark x1="79910" y1="86458" x2="92551" y2="81250"/>
                        <a14:foregroundMark x1="92551" y1="81250" x2="84876" y2="85156"/>
                        <a14:foregroundMark x1="86907" y1="33333" x2="81490" y2="23177"/>
                        <a14:foregroundMark x1="81490" y1="23177" x2="73363" y2="30208"/>
                        <a14:foregroundMark x1="73363" y1="30208" x2="79007" y2="34896"/>
                        <a14:foregroundMark x1="79007" y1="34896" x2="84876" y2="34375"/>
                        <a14:foregroundMark x1="57336" y1="3646" x2="52370" y2="6250"/>
                        <a14:foregroundMark x1="72460" y1="99740" x2="90971" y2="97135"/>
                        <a14:foregroundMark x1="90971" y1="97135" x2="74492" y2="94010"/>
                        <a14:foregroundMark x1="74492" y1="94010" x2="72460" y2="96875"/>
                        <a14:foregroundMark x1="94131" y1="46094" x2="97065" y2="52344"/>
                        <a14:foregroundMark x1="97065" y1="52344" x2="95937" y2="66927"/>
                        <a14:foregroundMark x1="95937" y1="66927" x2="95260" y2="48958"/>
                        <a14:foregroundMark x1="95260" y1="48958" x2="94808" y2="47917"/>
                      </a14:backgroundRemoval>
                    </a14:imgEffect>
                  </a14:imgLayer>
                </a14:imgProps>
              </a:ext>
            </a:extLst>
          </a:blip>
          <a:srcRect l="69555" t="19044" r="3020"/>
          <a:stretch>
            <a:fillRect/>
          </a:stretch>
        </p:blipFill>
        <p:spPr>
          <a:xfrm>
            <a:off x="10025368" y="3345014"/>
            <a:ext cx="1115407" cy="28541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DD0416-0A21-7CE4-7F5D-DA4B44B29B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6" b="96875" l="5418" r="95260">
                        <a14:foregroundMark x1="25508" y1="14323" x2="20542" y2="8073"/>
                        <a14:foregroundMark x1="20542" y1="8073" x2="16479" y2="13542"/>
                        <a14:foregroundMark x1="16479" y1="13542" x2="16479" y2="15365"/>
                        <a14:foregroundMark x1="12867" y1="34896" x2="3386" y2="63802"/>
                        <a14:foregroundMark x1="3386" y1="63802" x2="5418" y2="75781"/>
                        <a14:foregroundMark x1="5418" y1="75781" x2="11061" y2="78125"/>
                        <a14:foregroundMark x1="50564" y1="12500" x2="49661" y2="5469"/>
                        <a14:foregroundMark x1="49661" y1="5469" x2="57336" y2="7031"/>
                        <a14:foregroundMark x1="57336" y1="7031" x2="61174" y2="13542"/>
                        <a14:foregroundMark x1="61174" y1="13542" x2="58691" y2="16667"/>
                        <a14:foregroundMark x1="69377" y1="89748" x2="68623" y2="94792"/>
                        <a14:foregroundMark x1="68623" y1="94792" x2="78555" y2="99740"/>
                        <a14:foregroundMark x1="78555" y1="99740" x2="93002" y2="97135"/>
                        <a14:foregroundMark x1="93002" y1="97135" x2="96614" y2="85938"/>
                        <a14:foregroundMark x1="95945" y1="61037" x2="95711" y2="52344"/>
                        <a14:foregroundMark x1="96614" y1="85938" x2="95967" y2="61882"/>
                        <a14:foregroundMark x1="95711" y1="52344" x2="91196" y2="44010"/>
                        <a14:foregroundMark x1="91196" y1="44010" x2="84702" y2="39094"/>
                        <a14:foregroundMark x1="75677" y1="93140" x2="76524" y2="95052"/>
                        <a14:foregroundMark x1="76524" y1="95052" x2="78013" y2="94398"/>
                        <a14:foregroundMark x1="93585" y1="70655" x2="93679" y2="70052"/>
                        <a14:foregroundMark x1="91561" y1="83588" x2="92182" y2="79616"/>
                        <a14:foregroundMark x1="93384" y1="67931" x2="91648" y2="55469"/>
                        <a14:foregroundMark x1="93679" y1="70052" x2="93570" y2="69269"/>
                        <a14:foregroundMark x1="91648" y1="55469" x2="89682" y2="56660"/>
                        <a14:foregroundMark x1="82971" y1="62466" x2="83368" y2="64192"/>
                        <a14:foregroundMark x1="89407" y1="82545" x2="92551" y2="81250"/>
                        <a14:foregroundMark x1="89777" y1="82662" x2="89548" y2="82779"/>
                        <a14:foregroundMark x1="92551" y1="81250" x2="89862" y2="82619"/>
                        <a14:foregroundMark x1="83791" y1="27491" x2="81490" y2="23177"/>
                        <a14:foregroundMark x1="86907" y1="33333" x2="86257" y2="32115"/>
                        <a14:foregroundMark x1="75130" y1="28679" x2="73363" y2="30208"/>
                        <a14:foregroundMark x1="80160" y1="24328" x2="78335" y2="25907"/>
                        <a14:foregroundMark x1="81490" y1="23177" x2="80646" y2="23908"/>
                        <a14:foregroundMark x1="73363" y1="30208" x2="74567" y2="31208"/>
                        <a14:foregroundMark x1="57336" y1="3646" x2="52370" y2="6250"/>
                        <a14:foregroundMark x1="89348" y1="97363" x2="90971" y2="97135"/>
                        <a14:foregroundMark x1="72460" y1="99740" x2="89323" y2="97367"/>
                        <a14:foregroundMark x1="78815" y1="94830" x2="74492" y2="94010"/>
                        <a14:foregroundMark x1="84549" y1="95917" x2="82983" y2="95620"/>
                        <a14:foregroundMark x1="89162" y1="96792" x2="85005" y2="96004"/>
                        <a14:foregroundMark x1="90971" y1="97135" x2="89330" y2="96824"/>
                        <a14:foregroundMark x1="74492" y1="94010" x2="72460" y2="96875"/>
                        <a14:foregroundMark x1="94131" y1="46094" x2="97065" y2="52344"/>
                        <a14:foregroundMark x1="96236" y1="63063" x2="95937" y2="66927"/>
                        <a14:foregroundMark x1="96444" y1="60378" x2="96268" y2="62656"/>
                        <a14:foregroundMark x1="97065" y1="52344" x2="96510" y2="59515"/>
                        <a14:foregroundMark x1="95698" y1="60593" x2="95260" y2="48958"/>
                        <a14:foregroundMark x1="95736" y1="61598" x2="95721" y2="61196"/>
                        <a14:foregroundMark x1="95937" y1="66927" x2="95770" y2="62504"/>
                        <a14:foregroundMark x1="95260" y1="48958" x2="94808" y2="47917"/>
                        <a14:backgroundMark x1="44695" y1="17188" x2="48758" y2="59375"/>
                        <a14:backgroundMark x1="48758" y1="59375" x2="54176" y2="43750"/>
                        <a14:backgroundMark x1="54176" y1="43750" x2="54628" y2="29688"/>
                        <a14:backgroundMark x1="54628" y1="29688" x2="76298" y2="57552"/>
                        <a14:backgroundMark x1="76298" y1="57552" x2="89616" y2="56510"/>
                        <a14:backgroundMark x1="89616" y1="56510" x2="75621" y2="49479"/>
                        <a14:backgroundMark x1="75621" y1="49479" x2="49661" y2="45833"/>
                        <a14:backgroundMark x1="49661" y1="45833" x2="57336" y2="32292"/>
                        <a14:backgroundMark x1="57336" y1="32292" x2="52144" y2="49479"/>
                        <a14:backgroundMark x1="52144" y1="49479" x2="52144" y2="60156"/>
                        <a14:backgroundMark x1="53273" y1="60417" x2="58014" y2="73438"/>
                        <a14:backgroundMark x1="58014" y1="73438" x2="64108" y2="67969"/>
                        <a14:backgroundMark x1="73589" y1="84896" x2="89616" y2="89323"/>
                        <a14:backgroundMark x1="89616" y1="89323" x2="81490" y2="26823"/>
                        <a14:backgroundMark x1="81490" y1="26823" x2="69074" y2="82552"/>
                        <a14:backgroundMark x1="69074" y1="82552" x2="86005" y2="91667"/>
                        <a14:backgroundMark x1="86005" y1="91667" x2="87585" y2="89063"/>
                        <a14:backgroundMark x1="79910" y1="78385" x2="87585" y2="91146"/>
                        <a14:backgroundMark x1="87585" y1="91146" x2="86682" y2="63542"/>
                        <a14:backgroundMark x1="86682" y1="63542" x2="89165" y2="80208"/>
                        <a14:backgroundMark x1="89165" y1="80208" x2="95937" y2="61979"/>
                        <a14:backgroundMark x1="95937" y1="61979" x2="95937" y2="61458"/>
                      </a14:backgroundRemoval>
                    </a14:imgEffect>
                  </a14:imgLayer>
                </a14:imgProps>
              </a:ext>
            </a:extLst>
          </a:blip>
          <a:srcRect t="7311" r="66121"/>
          <a:stretch>
            <a:fillRect/>
          </a:stretch>
        </p:blipFill>
        <p:spPr>
          <a:xfrm>
            <a:off x="336616" y="3267075"/>
            <a:ext cx="1377884" cy="32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01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7" name="whoosh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2023B-04BE-21D6-1D90-1A683A6EC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8506"/>
            <a:ext cx="10698480" cy="1097280"/>
          </a:xfrm>
        </p:spPr>
        <p:txBody>
          <a:bodyPr/>
          <a:lstStyle/>
          <a:p>
            <a:r>
              <a:rPr lang="en-US" dirty="0"/>
              <a:t>Best Subsets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5374C90-984D-AC89-90DE-000AFFBE7451}"/>
                  </a:ext>
                </a:extLst>
              </p:cNvPr>
              <p:cNvSpPr>
                <a:spLocks noGrp="1"/>
              </p:cNvSpPr>
              <p:nvPr>
                <p:ph idx="14"/>
              </p:nvPr>
            </p:nvSpPr>
            <p:spPr>
              <a:xfrm>
                <a:off x="412623" y="1280160"/>
                <a:ext cx="4949952" cy="5015865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Model selection was conducted using: 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(adj)</a:t>
                </a:r>
              </a:p>
              <a:p>
                <a:pPr lvl="1"/>
                <a:r>
                  <a:rPr lang="en-US" sz="2000" dirty="0"/>
                  <a:t>Mallows’ Cp</a:t>
                </a:r>
              </a:p>
              <a:p>
                <a:pPr lvl="1"/>
                <a:r>
                  <a:rPr lang="en-US" sz="2000" dirty="0"/>
                  <a:t>Bayesian Information Criterion (BIC) **</a:t>
                </a:r>
              </a:p>
              <a:p>
                <a:r>
                  <a:rPr lang="en-US" sz="2400" dirty="0"/>
                  <a:t>Best Subsets was collected for every number of predictors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5374C90-984D-AC89-90DE-000AFFBE74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4"/>
              </p:nvPr>
            </p:nvSpPr>
            <p:spPr>
              <a:xfrm>
                <a:off x="412623" y="1280160"/>
                <a:ext cx="4949952" cy="5015865"/>
              </a:xfrm>
              <a:blipFill>
                <a:blip r:embed="rId2"/>
                <a:stretch>
                  <a:fillRect l="-1355" t="-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04BDB51-D164-6885-752E-62E8A7AC27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655472"/>
              </p:ext>
            </p:extLst>
          </p:nvPr>
        </p:nvGraphicFramePr>
        <p:xfrm>
          <a:off x="5676900" y="1280160"/>
          <a:ext cx="6362700" cy="3159789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272540">
                  <a:extLst>
                    <a:ext uri="{9D8B030D-6E8A-4147-A177-3AD203B41FA5}">
                      <a16:colId xmlns:a16="http://schemas.microsoft.com/office/drawing/2014/main" val="339255893"/>
                    </a:ext>
                  </a:extLst>
                </a:gridCol>
                <a:gridCol w="1272540">
                  <a:extLst>
                    <a:ext uri="{9D8B030D-6E8A-4147-A177-3AD203B41FA5}">
                      <a16:colId xmlns:a16="http://schemas.microsoft.com/office/drawing/2014/main" val="2598600185"/>
                    </a:ext>
                  </a:extLst>
                </a:gridCol>
                <a:gridCol w="1272540">
                  <a:extLst>
                    <a:ext uri="{9D8B030D-6E8A-4147-A177-3AD203B41FA5}">
                      <a16:colId xmlns:a16="http://schemas.microsoft.com/office/drawing/2014/main" val="472365677"/>
                    </a:ext>
                  </a:extLst>
                </a:gridCol>
                <a:gridCol w="1272540">
                  <a:extLst>
                    <a:ext uri="{9D8B030D-6E8A-4147-A177-3AD203B41FA5}">
                      <a16:colId xmlns:a16="http://schemas.microsoft.com/office/drawing/2014/main" val="1088349659"/>
                    </a:ext>
                  </a:extLst>
                </a:gridCol>
                <a:gridCol w="1272540">
                  <a:extLst>
                    <a:ext uri="{9D8B030D-6E8A-4147-A177-3AD203B41FA5}">
                      <a16:colId xmlns:a16="http://schemas.microsoft.com/office/drawing/2014/main" val="1653142425"/>
                    </a:ext>
                  </a:extLst>
                </a:gridCol>
              </a:tblGrid>
              <a:tr h="508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Num Predictors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R²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Adj R²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Cp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BIC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4693698"/>
                  </a:ext>
                </a:extLst>
              </a:tr>
              <a:tr h="508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5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0.7003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0.6927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9.4003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-213.8867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0149772"/>
                  </a:ext>
                </a:extLst>
              </a:tr>
              <a:tr h="508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6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0.7139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0.7052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2.2248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-218.0809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9132112"/>
                  </a:ext>
                </a:extLst>
              </a:tr>
              <a:tr h="508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7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0.7187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0.7086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1.0492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-216.1611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6879576"/>
                  </a:ext>
                </a:extLst>
              </a:tr>
              <a:tr h="508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8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0.7223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</a:rPr>
                        <a:t>0.7109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0.6249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-213.4759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1767290"/>
                  </a:ext>
                </a:extLst>
              </a:tr>
              <a:tr h="508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0.7410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0.6979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30.0000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-116.0846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7608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796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85D57-75E7-E3F3-6A84-819BAAAEA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3A590-01AD-9308-157F-9CD21C3B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94" y="0"/>
            <a:ext cx="8033031" cy="1097280"/>
          </a:xfrm>
        </p:spPr>
        <p:txBody>
          <a:bodyPr/>
          <a:lstStyle/>
          <a:p>
            <a:r>
              <a:rPr lang="en-US" dirty="0"/>
              <a:t>Best (and first loser)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D2AD6-6966-E95B-A864-496DA233F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07" y="1324814"/>
            <a:ext cx="10854567" cy="365759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AB0137-8383-FC61-EF6E-F81749304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777552"/>
              </p:ext>
            </p:extLst>
          </p:nvPr>
        </p:nvGraphicFramePr>
        <p:xfrm>
          <a:off x="1877976" y="1521236"/>
          <a:ext cx="2936876" cy="2884516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315019">
                  <a:extLst>
                    <a:ext uri="{9D8B030D-6E8A-4147-A177-3AD203B41FA5}">
                      <a16:colId xmlns:a16="http://schemas.microsoft.com/office/drawing/2014/main" val="2620840640"/>
                    </a:ext>
                  </a:extLst>
                </a:gridCol>
                <a:gridCol w="1621857">
                  <a:extLst>
                    <a:ext uri="{9D8B030D-6E8A-4147-A177-3AD203B41FA5}">
                      <a16:colId xmlns:a16="http://schemas.microsoft.com/office/drawing/2014/main" val="792433750"/>
                    </a:ext>
                  </a:extLst>
                </a:gridCol>
              </a:tblGrid>
              <a:tr h="542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Predictor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Coefficient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79641823"/>
                  </a:ext>
                </a:extLst>
              </a:tr>
              <a:tr h="542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(Intercept)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-1.1172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05728842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HR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-0.0026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20284150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BABIP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-6.4669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88476002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AVG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9.6650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34892527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SO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0.0010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12798796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wRCplus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0.0105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458410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Def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0.0015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5136037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18FE308-35FE-17EF-2DE9-59A025AB54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580391"/>
              </p:ext>
            </p:extLst>
          </p:nvPr>
        </p:nvGraphicFramePr>
        <p:xfrm>
          <a:off x="7235507" y="1483211"/>
          <a:ext cx="3365818" cy="2960565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576679">
                  <a:extLst>
                    <a:ext uri="{9D8B030D-6E8A-4147-A177-3AD203B41FA5}">
                      <a16:colId xmlns:a16="http://schemas.microsoft.com/office/drawing/2014/main" val="404507932"/>
                    </a:ext>
                  </a:extLst>
                </a:gridCol>
                <a:gridCol w="1789139">
                  <a:extLst>
                    <a:ext uri="{9D8B030D-6E8A-4147-A177-3AD203B41FA5}">
                      <a16:colId xmlns:a16="http://schemas.microsoft.com/office/drawing/2014/main" val="4192410894"/>
                    </a:ext>
                  </a:extLst>
                </a:gridCol>
              </a:tblGrid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Predictor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Coefficient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74281860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(Intercept)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-1.1597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42131997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HR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-0.0034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00599034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BABIP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-5.9360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58275872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AVG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11.0869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98090118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SO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0.0009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71559275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ISO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2.6669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89310104"/>
                  </a:ext>
                </a:extLst>
              </a:tr>
              <a:tr h="5415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Seasons_Played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0.0295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04642667"/>
                  </a:ext>
                </a:extLst>
              </a:tr>
              <a:tr h="5415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WAR_per_season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 dirty="0">
                          <a:effectLst/>
                        </a:rPr>
                        <a:t>0.0851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8119594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2EA312-2218-8107-893B-8B13D99261A6}"/>
                  </a:ext>
                </a:extLst>
              </p:cNvPr>
              <p:cNvSpPr txBox="1"/>
              <p:nvPr/>
            </p:nvSpPr>
            <p:spPr>
              <a:xfrm>
                <a:off x="2293901" y="4611699"/>
                <a:ext cx="210502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BIC = -218.08</a:t>
                </a:r>
              </a:p>
              <a:p>
                <a:pPr fontAlgn="t"/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= 0.7139</a:t>
                </a:r>
              </a:p>
              <a:p>
                <a:pPr fontAlgn="t"/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𝒂𝒅𝒋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dirty="0"/>
                  <a:t>0.7052</a:t>
                </a:r>
              </a:p>
              <a:p>
                <a:pPr fontAlgn="t"/>
                <a:r>
                  <a:rPr lang="en-US" b="1" dirty="0"/>
                  <a:t>Cp = 2.2248</a:t>
                </a:r>
              </a:p>
              <a:p>
                <a:pPr fontAlgn="t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2EA312-2218-8107-893B-8B13D9926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901" y="4611699"/>
                <a:ext cx="2105025" cy="1754326"/>
              </a:xfrm>
              <a:prstGeom prst="rect">
                <a:avLst/>
              </a:prstGeom>
              <a:blipFill>
                <a:blip r:embed="rId2"/>
                <a:stretch>
                  <a:fillRect l="-2312" t="-1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D1F54CF-9011-50F6-E5E2-7BC2CABA1723}"/>
                  </a:ext>
                </a:extLst>
              </p:cNvPr>
              <p:cNvSpPr txBox="1"/>
              <p:nvPr/>
            </p:nvSpPr>
            <p:spPr>
              <a:xfrm>
                <a:off x="7865903" y="4602173"/>
                <a:ext cx="210502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BIC = -216.16</a:t>
                </a:r>
              </a:p>
              <a:p>
                <a:pPr fontAlgn="t"/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= 0.7187</a:t>
                </a:r>
              </a:p>
              <a:p>
                <a:pPr fontAlgn="t"/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𝒂𝒅𝒋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dirty="0"/>
                  <a:t>0.7086</a:t>
                </a:r>
              </a:p>
              <a:p>
                <a:pPr fontAlgn="t"/>
                <a:r>
                  <a:rPr lang="en-US" b="1" dirty="0"/>
                  <a:t>Cp = 1.0492</a:t>
                </a:r>
              </a:p>
              <a:p>
                <a:pPr fontAlgn="t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D1F54CF-9011-50F6-E5E2-7BC2CABA1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903" y="4602173"/>
                <a:ext cx="2105025" cy="1754326"/>
              </a:xfrm>
              <a:prstGeom prst="rect">
                <a:avLst/>
              </a:prstGeom>
              <a:blipFill>
                <a:blip r:embed="rId3"/>
                <a:stretch>
                  <a:fillRect l="-2312" t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2189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5000"/>
              </a:schemeClr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8E6B59-FFFD-40BA-22ED-7399A5310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4A8C9-80A4-F8EF-3998-5D7020EE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93" y="123824"/>
            <a:ext cx="11023881" cy="1200990"/>
          </a:xfrm>
        </p:spPr>
        <p:txBody>
          <a:bodyPr>
            <a:normAutofit/>
          </a:bodyPr>
          <a:lstStyle/>
          <a:p>
            <a:r>
              <a:rPr lang="en-US" dirty="0"/>
              <a:t>Technically, size 6 model is the best using </a:t>
            </a:r>
            <a:r>
              <a:rPr lang="en-US" dirty="0" err="1"/>
              <a:t>bic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9F3DE-3241-2CB6-1402-0A662696B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07" y="1324814"/>
            <a:ext cx="10854567" cy="365759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40B9EC-281E-98A5-950E-1D6BDC82D7BB}"/>
              </a:ext>
            </a:extLst>
          </p:cNvPr>
          <p:cNvGraphicFramePr>
            <a:graphicFrameLocks noGrp="1"/>
          </p:cNvGraphicFramePr>
          <p:nvPr/>
        </p:nvGraphicFramePr>
        <p:xfrm>
          <a:off x="1877976" y="1521236"/>
          <a:ext cx="2936876" cy="2884516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315019">
                  <a:extLst>
                    <a:ext uri="{9D8B030D-6E8A-4147-A177-3AD203B41FA5}">
                      <a16:colId xmlns:a16="http://schemas.microsoft.com/office/drawing/2014/main" val="2620840640"/>
                    </a:ext>
                  </a:extLst>
                </a:gridCol>
                <a:gridCol w="1621857">
                  <a:extLst>
                    <a:ext uri="{9D8B030D-6E8A-4147-A177-3AD203B41FA5}">
                      <a16:colId xmlns:a16="http://schemas.microsoft.com/office/drawing/2014/main" val="792433750"/>
                    </a:ext>
                  </a:extLst>
                </a:gridCol>
              </a:tblGrid>
              <a:tr h="542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Predictor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Coefficient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79641823"/>
                  </a:ext>
                </a:extLst>
              </a:tr>
              <a:tr h="542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(Intercept)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-1.1172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05728842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HR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-0.0026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20284150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BABIP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-6.4669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88476002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AVG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9.6650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34892527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SO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0.0010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12798796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wRCplus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0.0105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458410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Def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0.0015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5136037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287DF91-8D39-05B1-A226-FB1BD4329A09}"/>
              </a:ext>
            </a:extLst>
          </p:cNvPr>
          <p:cNvGraphicFramePr>
            <a:graphicFrameLocks noGrp="1"/>
          </p:cNvGraphicFramePr>
          <p:nvPr/>
        </p:nvGraphicFramePr>
        <p:xfrm>
          <a:off x="7235507" y="1483211"/>
          <a:ext cx="3365818" cy="2960565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576679">
                  <a:extLst>
                    <a:ext uri="{9D8B030D-6E8A-4147-A177-3AD203B41FA5}">
                      <a16:colId xmlns:a16="http://schemas.microsoft.com/office/drawing/2014/main" val="404507932"/>
                    </a:ext>
                  </a:extLst>
                </a:gridCol>
                <a:gridCol w="1789139">
                  <a:extLst>
                    <a:ext uri="{9D8B030D-6E8A-4147-A177-3AD203B41FA5}">
                      <a16:colId xmlns:a16="http://schemas.microsoft.com/office/drawing/2014/main" val="4192410894"/>
                    </a:ext>
                  </a:extLst>
                </a:gridCol>
              </a:tblGrid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Predictor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Coefficient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74281860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(Intercept)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-1.1597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42131997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HR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-0.0034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00599034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BABIP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-5.9360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58275872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AVG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11.0869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98090118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SO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0.0009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71559275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ISO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2.6669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89310104"/>
                  </a:ext>
                </a:extLst>
              </a:tr>
              <a:tr h="5415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Seasons_Played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0.0295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04642667"/>
                  </a:ext>
                </a:extLst>
              </a:tr>
              <a:tr h="5415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WAR_per_season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 dirty="0">
                          <a:effectLst/>
                        </a:rPr>
                        <a:t>0.0851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8119594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076C86-135E-473E-92E6-7069E2F35DB8}"/>
                  </a:ext>
                </a:extLst>
              </p:cNvPr>
              <p:cNvSpPr txBox="1"/>
              <p:nvPr/>
            </p:nvSpPr>
            <p:spPr>
              <a:xfrm>
                <a:off x="2293901" y="4611699"/>
                <a:ext cx="210502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BIC = -218.08</a:t>
                </a:r>
              </a:p>
              <a:p>
                <a:pPr fontAlgn="t"/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= 0.7139</a:t>
                </a:r>
              </a:p>
              <a:p>
                <a:pPr fontAlgn="t"/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𝒂𝒅𝒋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dirty="0"/>
                  <a:t>0.7052</a:t>
                </a:r>
              </a:p>
              <a:p>
                <a:pPr fontAlgn="t"/>
                <a:r>
                  <a:rPr lang="en-US" b="1" dirty="0"/>
                  <a:t>Cp = 2.2248</a:t>
                </a:r>
              </a:p>
              <a:p>
                <a:pPr fontAlgn="t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076C86-135E-473E-92E6-7069E2F35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901" y="4611699"/>
                <a:ext cx="2105025" cy="1754326"/>
              </a:xfrm>
              <a:prstGeom prst="rect">
                <a:avLst/>
              </a:prstGeom>
              <a:blipFill>
                <a:blip r:embed="rId2"/>
                <a:stretch>
                  <a:fillRect l="-2312" t="-1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DFA3DD-B121-32EF-ED8C-C3779D61FE79}"/>
                  </a:ext>
                </a:extLst>
              </p:cNvPr>
              <p:cNvSpPr txBox="1"/>
              <p:nvPr/>
            </p:nvSpPr>
            <p:spPr>
              <a:xfrm>
                <a:off x="7865903" y="4602173"/>
                <a:ext cx="210502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BIC = -216.16</a:t>
                </a:r>
              </a:p>
              <a:p>
                <a:pPr fontAlgn="t"/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= 0.7187</a:t>
                </a:r>
              </a:p>
              <a:p>
                <a:pPr fontAlgn="t"/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𝒂𝒅𝒋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dirty="0"/>
                  <a:t>0.7086</a:t>
                </a:r>
              </a:p>
              <a:p>
                <a:pPr fontAlgn="t"/>
                <a:r>
                  <a:rPr lang="en-US" b="1" dirty="0"/>
                  <a:t>Cp = 1.0492</a:t>
                </a:r>
              </a:p>
              <a:p>
                <a:pPr fontAlgn="t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DFA3DD-B121-32EF-ED8C-C3779D61F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903" y="4602173"/>
                <a:ext cx="2105025" cy="1754326"/>
              </a:xfrm>
              <a:prstGeom prst="rect">
                <a:avLst/>
              </a:prstGeom>
              <a:blipFill>
                <a:blip r:embed="rId3"/>
                <a:stretch>
                  <a:fillRect l="-2312" t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phic 8" descr="Crown with solid fill">
            <a:extLst>
              <a:ext uri="{FF2B5EF4-FFF2-40B4-BE49-F238E27FC236}">
                <a16:creationId xmlns:a16="http://schemas.microsoft.com/office/drawing/2014/main" id="{97E5581F-3D7F-0920-0052-015D29712A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2232" y="715214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62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9AF462-CF9E-CAED-2712-91ABB9074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CF89F6A-CB19-4E34-35D0-94195D807BE1}"/>
              </a:ext>
            </a:extLst>
          </p:cNvPr>
          <p:cNvGraphicFramePr>
            <a:graphicFrameLocks noGrp="1"/>
          </p:cNvGraphicFramePr>
          <p:nvPr/>
        </p:nvGraphicFramePr>
        <p:xfrm>
          <a:off x="1877976" y="1521236"/>
          <a:ext cx="2936876" cy="2884516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315019">
                  <a:extLst>
                    <a:ext uri="{9D8B030D-6E8A-4147-A177-3AD203B41FA5}">
                      <a16:colId xmlns:a16="http://schemas.microsoft.com/office/drawing/2014/main" val="2620840640"/>
                    </a:ext>
                  </a:extLst>
                </a:gridCol>
                <a:gridCol w="1621857">
                  <a:extLst>
                    <a:ext uri="{9D8B030D-6E8A-4147-A177-3AD203B41FA5}">
                      <a16:colId xmlns:a16="http://schemas.microsoft.com/office/drawing/2014/main" val="792433750"/>
                    </a:ext>
                  </a:extLst>
                </a:gridCol>
              </a:tblGrid>
              <a:tr h="542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Predictor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Coefficient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79641823"/>
                  </a:ext>
                </a:extLst>
              </a:tr>
              <a:tr h="542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(Intercept)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-1.1172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05728842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HR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-0.0026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20284150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BABIP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-6.4669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88476002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AVG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9.6650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34892527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SO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0.0010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12798796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wRCplus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0.0105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458410"/>
                  </a:ext>
                </a:extLst>
              </a:tr>
              <a:tr h="264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Def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0.0015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5136037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EF77C74-A6B0-C796-91A6-94259CB97241}"/>
              </a:ext>
            </a:extLst>
          </p:cNvPr>
          <p:cNvGraphicFramePr>
            <a:graphicFrameLocks noGrp="1"/>
          </p:cNvGraphicFramePr>
          <p:nvPr/>
        </p:nvGraphicFramePr>
        <p:xfrm>
          <a:off x="7235507" y="1483211"/>
          <a:ext cx="3365818" cy="2960565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576679">
                  <a:extLst>
                    <a:ext uri="{9D8B030D-6E8A-4147-A177-3AD203B41FA5}">
                      <a16:colId xmlns:a16="http://schemas.microsoft.com/office/drawing/2014/main" val="404507932"/>
                    </a:ext>
                  </a:extLst>
                </a:gridCol>
                <a:gridCol w="1789139">
                  <a:extLst>
                    <a:ext uri="{9D8B030D-6E8A-4147-A177-3AD203B41FA5}">
                      <a16:colId xmlns:a16="http://schemas.microsoft.com/office/drawing/2014/main" val="4192410894"/>
                    </a:ext>
                  </a:extLst>
                </a:gridCol>
              </a:tblGrid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Predictor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Coefficient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74281860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(Intercept)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-1.1597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42131997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HR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-0.0034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00599034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BABIP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-5.9360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58275872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AVG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11.0869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98090118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SO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0.0009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71559275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ISO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2.6669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89310104"/>
                  </a:ext>
                </a:extLst>
              </a:tr>
              <a:tr h="5415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Seasons_Played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0.0295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04642667"/>
                  </a:ext>
                </a:extLst>
              </a:tr>
              <a:tr h="5415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>
                          <a:effectLst/>
                        </a:rPr>
                        <a:t>WAR_per_season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 dirty="0">
                          <a:effectLst/>
                        </a:rPr>
                        <a:t>0.0851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8119594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20AD5BD-6C1F-AF41-A7A8-894086A6C8CE}"/>
                  </a:ext>
                </a:extLst>
              </p:cNvPr>
              <p:cNvSpPr txBox="1"/>
              <p:nvPr/>
            </p:nvSpPr>
            <p:spPr>
              <a:xfrm>
                <a:off x="2293901" y="4611699"/>
                <a:ext cx="210502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BIC = -218.08</a:t>
                </a:r>
              </a:p>
              <a:p>
                <a:pPr fontAlgn="t"/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= 0.7139</a:t>
                </a:r>
              </a:p>
              <a:p>
                <a:pPr fontAlgn="t"/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𝒂𝒅𝒋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dirty="0"/>
                  <a:t>0.7052</a:t>
                </a:r>
              </a:p>
              <a:p>
                <a:pPr fontAlgn="t"/>
                <a:r>
                  <a:rPr lang="en-US" b="1" dirty="0"/>
                  <a:t>Cp = 2.2248</a:t>
                </a:r>
              </a:p>
              <a:p>
                <a:pPr fontAlgn="t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20AD5BD-6C1F-AF41-A7A8-894086A6C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901" y="4611699"/>
                <a:ext cx="2105025" cy="1754326"/>
              </a:xfrm>
              <a:prstGeom prst="rect">
                <a:avLst/>
              </a:prstGeom>
              <a:blipFill>
                <a:blip r:embed="rId2"/>
                <a:stretch>
                  <a:fillRect l="-2312" t="-1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FE3336-F54F-125F-53F4-8BA4E380F5B1}"/>
                  </a:ext>
                </a:extLst>
              </p:cNvPr>
              <p:cNvSpPr txBox="1"/>
              <p:nvPr/>
            </p:nvSpPr>
            <p:spPr>
              <a:xfrm>
                <a:off x="7865903" y="4602173"/>
                <a:ext cx="210502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BIC = -216.16</a:t>
                </a:r>
              </a:p>
              <a:p>
                <a:pPr fontAlgn="t"/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= 0.7187</a:t>
                </a:r>
              </a:p>
              <a:p>
                <a:pPr fontAlgn="t"/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𝒂𝒅𝒋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dirty="0"/>
                  <a:t>0.7086</a:t>
                </a:r>
              </a:p>
              <a:p>
                <a:pPr fontAlgn="t"/>
                <a:r>
                  <a:rPr lang="en-US" b="1" dirty="0"/>
                  <a:t>Cp = 1.0492</a:t>
                </a:r>
              </a:p>
              <a:p>
                <a:pPr fontAlgn="t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FE3336-F54F-125F-53F4-8BA4E380F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903" y="4602173"/>
                <a:ext cx="2105025" cy="1754326"/>
              </a:xfrm>
              <a:prstGeom prst="rect">
                <a:avLst/>
              </a:prstGeom>
              <a:blipFill>
                <a:blip r:embed="rId3"/>
                <a:stretch>
                  <a:fillRect l="-2312" t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9A40E1F-2FF5-1637-CB73-AED27F0C1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0" b="90698" l="1630" r="97206">
                        <a14:foregroundMark x1="1746" y1="19873" x2="11991" y2="56871"/>
                        <a14:foregroundMark x1="33760" y1="5920" x2="34109" y2="7611"/>
                        <a14:foregroundMark x1="67870" y1="4651" x2="68335" y2="6765"/>
                        <a14:foregroundMark x1="92433" y1="12051" x2="92084" y2="11416"/>
                        <a14:foregroundMark x1="96973" y1="19239" x2="96391" y2="20085"/>
                        <a14:foregroundMark x1="84750" y1="89218" x2="65774" y2="93023"/>
                        <a14:foregroundMark x1="65774" y1="93023" x2="19441" y2="90909"/>
                        <a14:foregroundMark x1="19441" y1="90909" x2="70780" y2="89429"/>
                        <a14:foregroundMark x1="70780" y1="89429" x2="30501" y2="81395"/>
                        <a14:foregroundMark x1="30501" y1="81395" x2="52736" y2="87315"/>
                        <a14:foregroundMark x1="52736" y1="87315" x2="69267" y2="86469"/>
                        <a14:foregroundMark x1="91851" y1="39112" x2="97206" y2="255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0502" y="334289"/>
            <a:ext cx="2326312" cy="12809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0A8C25-8D6F-E4BC-A814-0826429AE52C}"/>
              </a:ext>
            </a:extLst>
          </p:cNvPr>
          <p:cNvSpPr/>
          <p:nvPr/>
        </p:nvSpPr>
        <p:spPr>
          <a:xfrm>
            <a:off x="1541721" y="1324814"/>
            <a:ext cx="3689498" cy="4778274"/>
          </a:xfrm>
          <a:prstGeom prst="rect">
            <a:avLst/>
          </a:prstGeom>
          <a:solidFill>
            <a:srgbClr val="D2D7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A92672-2748-BF20-C2DB-88F028366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58" y="1284657"/>
            <a:ext cx="5470807" cy="1200990"/>
          </a:xfrm>
        </p:spPr>
        <p:txBody>
          <a:bodyPr>
            <a:normAutofit fontScale="90000"/>
          </a:bodyPr>
          <a:lstStyle/>
          <a:p>
            <a:r>
              <a:rPr lang="en-US" dirty="0"/>
              <a:t>However, the ‘first loser’ model was selected as final model for best subsets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E840A-2EBE-3B1D-68E5-034530352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07" y="3030279"/>
            <a:ext cx="4985395" cy="33357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There is a slightly improved fit</a:t>
            </a:r>
          </a:p>
          <a:p>
            <a:r>
              <a:rPr lang="en-US" sz="2400" dirty="0"/>
              <a:t>The Cp is lower than the size 6 model</a:t>
            </a:r>
          </a:p>
          <a:p>
            <a:r>
              <a:rPr lang="en-US" sz="2400" dirty="0"/>
              <a:t>The BIC, while slightly larger, is very negligible</a:t>
            </a:r>
          </a:p>
          <a:p>
            <a:r>
              <a:rPr lang="en-US" sz="2400" dirty="0"/>
              <a:t>This model provides an extra parameter</a:t>
            </a:r>
          </a:p>
        </p:txBody>
      </p:sp>
    </p:spTree>
    <p:extLst>
      <p:ext uri="{BB962C8B-B14F-4D97-AF65-F5344CB8AC3E}">
        <p14:creationId xmlns:p14="http://schemas.microsoft.com/office/powerpoint/2010/main" val="5445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 anchor="ctr" anchorCtr="0">
            <a:noAutofit/>
          </a:bodyPr>
          <a:lstStyle/>
          <a:p>
            <a:r>
              <a:rPr lang="en-US" sz="48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76448"/>
            <a:ext cx="5303520" cy="4023360"/>
          </a:xfrm>
          <a:noFill/>
        </p:spPr>
        <p:txBody>
          <a:bodyPr lIns="0" tIns="0" rIns="0" bIns="0" anchor="ctr" anchorCtr="0">
            <a:normAutofit/>
          </a:bodyPr>
          <a:lstStyle/>
          <a:p>
            <a:r>
              <a:rPr lang="en-US" sz="2800" dirty="0"/>
              <a:t>Introduction </a:t>
            </a:r>
          </a:p>
          <a:p>
            <a:r>
              <a:rPr lang="en-US" sz="2800" dirty="0"/>
              <a:t>Data Description &amp; EDA</a:t>
            </a:r>
          </a:p>
          <a:p>
            <a:r>
              <a:rPr lang="en-US" sz="2800" dirty="0"/>
              <a:t>Methodology</a:t>
            </a:r>
          </a:p>
          <a:p>
            <a:r>
              <a:rPr lang="en-US" sz="2800" dirty="0"/>
              <a:t>Real Data Analysis</a:t>
            </a:r>
          </a:p>
          <a:p>
            <a:r>
              <a:rPr lang="en-US" sz="2800" dirty="0"/>
              <a:t>Simulation Study </a:t>
            </a:r>
          </a:p>
          <a:p>
            <a:r>
              <a:rPr lang="en-US" sz="2800" dirty="0"/>
              <a:t>Conclusion &amp; Discussion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618C8-36F2-0822-7442-3E8F09448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46" b="89720" l="10000" r="93000">
                        <a14:foregroundMark x1="26000" y1="10280" x2="14000" y2="92523"/>
                        <a14:foregroundMark x1="14000" y1="92523" x2="93000" y2="74766"/>
                        <a14:foregroundMark x1="93000" y1="74766" x2="57000" y2="18692"/>
                        <a14:foregroundMark x1="57000" y1="18692" x2="80000" y2="75701"/>
                        <a14:foregroundMark x1="80000" y1="75701" x2="26000" y2="59813"/>
                        <a14:foregroundMark x1="26000" y1="59813" x2="74000" y2="44860"/>
                        <a14:foregroundMark x1="74000" y1="44860" x2="27000" y2="34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9433" y="5215615"/>
            <a:ext cx="952633" cy="10193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BD5E5C-F092-FCB2-F696-238223F23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46" b="89720" l="10000" r="93000">
                        <a14:foregroundMark x1="26000" y1="10280" x2="14000" y2="92523"/>
                        <a14:foregroundMark x1="14000" y1="92523" x2="93000" y2="74766"/>
                        <a14:foregroundMark x1="93000" y1="74766" x2="57000" y2="18692"/>
                        <a14:foregroundMark x1="57000" y1="18692" x2="80000" y2="75701"/>
                        <a14:foregroundMark x1="80000" y1="75701" x2="26000" y2="59813"/>
                        <a14:foregroundMark x1="26000" y1="59813" x2="74000" y2="44860"/>
                        <a14:foregroundMark x1="74000" y1="44860" x2="27000" y2="34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3526" y="5215614"/>
            <a:ext cx="952633" cy="1019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58F918-04C6-0465-A06A-30F60A11B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46" b="89720" l="10000" r="93000">
                        <a14:foregroundMark x1="26000" y1="10280" x2="14000" y2="92523"/>
                        <a14:foregroundMark x1="14000" y1="92523" x2="93000" y2="74766"/>
                        <a14:foregroundMark x1="93000" y1="74766" x2="57000" y2="18692"/>
                        <a14:foregroundMark x1="57000" y1="18692" x2="80000" y2="75701"/>
                        <a14:foregroundMark x1="80000" y1="75701" x2="26000" y2="59813"/>
                        <a14:foregroundMark x1="26000" y1="59813" x2="74000" y2="44860"/>
                        <a14:foregroundMark x1="74000" y1="44860" x2="27000" y2="34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9934" y="5215613"/>
            <a:ext cx="952633" cy="1019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BE2048-90A1-3CD1-A524-BC52AE050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15" b="89423" l="3659" r="89024">
                        <a14:foregroundMark x1="17480" y1="87500" x2="25610" y2="91346"/>
                        <a14:foregroundMark x1="25610" y1="91346" x2="25854" y2="87500"/>
                        <a14:backgroundMark x1="3659" y1="9615" x2="3659" y2="87500"/>
                        <a14:backgroundMark x1="58537" y1="23077" x2="41463" y2="32692"/>
                        <a14:backgroundMark x1="41463" y1="32692" x2="60976" y2="37500"/>
                        <a14:backgroundMark x1="60976" y1="37500" x2="60976" y2="25962"/>
                        <a14:backgroundMark x1="60976" y1="25962" x2="58537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731" y="5624267"/>
            <a:ext cx="471723" cy="598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BF8294-61ED-56EF-DD28-73B9C308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15" b="89423" l="3659" r="89024">
                        <a14:foregroundMark x1="17480" y1="87500" x2="25610" y2="91346"/>
                        <a14:foregroundMark x1="25610" y1="91346" x2="25854" y2="87500"/>
                        <a14:backgroundMark x1="3659" y1="9615" x2="3659" y2="87500"/>
                        <a14:backgroundMark x1="58537" y1="23077" x2="41463" y2="32692"/>
                        <a14:backgroundMark x1="41463" y1="32692" x2="60976" y2="37500"/>
                        <a14:backgroundMark x1="60976" y1="37500" x2="60976" y2="25962"/>
                        <a14:backgroundMark x1="60976" y1="25962" x2="58537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159" y="5827338"/>
            <a:ext cx="471723" cy="5982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3B3730-3966-5EDC-B3A2-5E76D605C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15" b="89423" l="3659" r="89024">
                        <a14:foregroundMark x1="17480" y1="87500" x2="25610" y2="91346"/>
                        <a14:foregroundMark x1="25610" y1="91346" x2="25854" y2="87500"/>
                        <a14:backgroundMark x1="3659" y1="9615" x2="3659" y2="87500"/>
                        <a14:backgroundMark x1="58537" y1="23077" x2="41463" y2="32692"/>
                        <a14:backgroundMark x1="41463" y1="32692" x2="60976" y2="37500"/>
                        <a14:backgroundMark x1="60976" y1="37500" x2="60976" y2="25962"/>
                        <a14:backgroundMark x1="60976" y1="25962" x2="58537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4322" y="5239004"/>
            <a:ext cx="471723" cy="5982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C6B6FC-F3D5-EA12-29BE-87C064480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15" b="89423" l="3659" r="89024">
                        <a14:foregroundMark x1="17480" y1="87500" x2="25610" y2="91346"/>
                        <a14:foregroundMark x1="25610" y1="91346" x2="25854" y2="87500"/>
                        <a14:backgroundMark x1="3659" y1="9615" x2="3659" y2="87500"/>
                        <a14:backgroundMark x1="58537" y1="23077" x2="41463" y2="32692"/>
                        <a14:backgroundMark x1="41463" y1="32692" x2="60976" y2="37500"/>
                        <a14:backgroundMark x1="60976" y1="37500" x2="60976" y2="25962"/>
                        <a14:backgroundMark x1="60976" y1="25962" x2="58537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5955" y="5178384"/>
            <a:ext cx="471723" cy="5982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A6AFC-3D8D-AF06-80E2-A46CF7CBC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15" b="89423" l="3659" r="89024">
                        <a14:foregroundMark x1="17480" y1="87500" x2="25610" y2="91346"/>
                        <a14:foregroundMark x1="25610" y1="91346" x2="25854" y2="87500"/>
                        <a14:backgroundMark x1="3659" y1="9615" x2="3659" y2="87500"/>
                        <a14:backgroundMark x1="58537" y1="23077" x2="41463" y2="32692"/>
                        <a14:backgroundMark x1="41463" y1="32692" x2="60976" y2="37500"/>
                        <a14:backgroundMark x1="60976" y1="37500" x2="60976" y2="25962"/>
                        <a14:backgroundMark x1="60976" y1="25962" x2="58537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63658" y="5126988"/>
            <a:ext cx="471723" cy="598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B5324A-DA09-944F-3AD0-14E3EFBA6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15" b="89423" l="3659" r="89024">
                        <a14:foregroundMark x1="17480" y1="87500" x2="25610" y2="91346"/>
                        <a14:foregroundMark x1="25610" y1="91346" x2="25854" y2="87500"/>
                        <a14:backgroundMark x1="3659" y1="9615" x2="3659" y2="87500"/>
                        <a14:backgroundMark x1="58537" y1="23077" x2="41463" y2="32692"/>
                        <a14:backgroundMark x1="41463" y1="32692" x2="60976" y2="37500"/>
                        <a14:backgroundMark x1="60976" y1="37500" x2="60976" y2="25962"/>
                        <a14:backgroundMark x1="60976" y1="25962" x2="58537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7184" y="5325125"/>
            <a:ext cx="471723" cy="5982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C8BBED-B338-C997-B488-AB629FBDEC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95098" l="9231" r="89231">
                        <a14:foregroundMark x1="23077" y1="93137" x2="18462" y2="91176"/>
                        <a14:foregroundMark x1="61538" y1="95098" x2="84615" y2="95098"/>
                        <a14:foregroundMark x1="84615" y1="95098" x2="86154" y2="95098"/>
                        <a14:foregroundMark x1="41538" y1="10784" x2="47692" y2="107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920" y="5102262"/>
            <a:ext cx="462058" cy="725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1A3802-FB6D-780C-8499-63CB9F92C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95098" l="9231" r="89231">
                        <a14:foregroundMark x1="23077" y1="93137" x2="18462" y2="91176"/>
                        <a14:foregroundMark x1="61538" y1="95098" x2="84615" y2="95098"/>
                        <a14:foregroundMark x1="84615" y1="95098" x2="86154" y2="95098"/>
                        <a14:foregroundMark x1="41538" y1="10784" x2="47692" y2="107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9348" y="5126988"/>
            <a:ext cx="462058" cy="7250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F52AAF-A05E-9FC9-4A4B-3C497AF2E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95098" l="9231" r="89231">
                        <a14:foregroundMark x1="23077" y1="93137" x2="18462" y2="91176"/>
                        <a14:foregroundMark x1="61538" y1="95098" x2="84615" y2="95098"/>
                        <a14:foregroundMark x1="84615" y1="95098" x2="86154" y2="95098"/>
                        <a14:foregroundMark x1="41538" y1="10784" x2="47692" y2="107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1776" y="4876466"/>
            <a:ext cx="462058" cy="72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8F35A-92B8-73F8-C068-6270600E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04" y="446568"/>
            <a:ext cx="7293935" cy="691116"/>
          </a:xfrm>
        </p:spPr>
        <p:txBody>
          <a:bodyPr>
            <a:normAutofit/>
          </a:bodyPr>
          <a:lstStyle/>
          <a:p>
            <a:r>
              <a:rPr lang="en-US" dirty="0"/>
              <a:t>Lasso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A5BE3-3050-C25A-C027-B9FDC6BC1878}"/>
                  </a:ext>
                </a:extLst>
              </p:cNvPr>
              <p:cNvSpPr txBox="1"/>
              <p:nvPr/>
            </p:nvSpPr>
            <p:spPr>
              <a:xfrm>
                <a:off x="576944" y="1280095"/>
                <a:ext cx="11081656" cy="532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5-fold cross validation with tuning parameter </a:t>
                </a:r>
                <a:r>
                  <a:rPr lang="el-GR" sz="3200" dirty="0"/>
                  <a:t>λ</a:t>
                </a:r>
                <a:endParaRPr lang="en-US" sz="32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Fitted using </a:t>
                </a:r>
                <a:r>
                  <a:rPr lang="en-US" sz="3200" b="1" i="1" dirty="0" err="1"/>
                  <a:t>glmnet</a:t>
                </a:r>
                <a:r>
                  <a:rPr lang="en-US" sz="3200" b="1" i="1" dirty="0"/>
                  <a:t>()</a:t>
                </a:r>
                <a:r>
                  <a:rPr lang="en-US" sz="3200" dirty="0"/>
                  <a:t> framework on R</a:t>
                </a:r>
              </a:p>
              <a:p>
                <a:pPr lvl="1"/>
                <a:endParaRPr lang="en-US" sz="3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Optimal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3200" dirty="0"/>
                          <m:t>λ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3200" dirty="0"/>
                  <a:t>= 0.012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Shrinks some coefficients to zero, acts as a feature selector</a:t>
                </a:r>
                <a:br>
                  <a:rPr lang="en-US" sz="3200" dirty="0"/>
                </a:br>
                <a:endParaRPr lang="en-US" sz="3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Coefficient magnitudes should be interpreted with caution (emphasis placed on variable selection rather than precise effect size)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A5BE3-3050-C25A-C027-B9FDC6BC1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44" y="1280095"/>
                <a:ext cx="11081656" cy="5324535"/>
              </a:xfrm>
              <a:prstGeom prst="rect">
                <a:avLst/>
              </a:prstGeom>
              <a:blipFill>
                <a:blip r:embed="rId2"/>
                <a:stretch>
                  <a:fillRect l="-1265" t="-1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8426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B2D5C-420D-CA6B-D511-5750B9DC9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88F0E-D40F-66A4-5FE3-34D06B430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568"/>
            <a:ext cx="7293935" cy="691116"/>
          </a:xfrm>
        </p:spPr>
        <p:txBody>
          <a:bodyPr>
            <a:normAutofit/>
          </a:bodyPr>
          <a:lstStyle/>
          <a:p>
            <a:r>
              <a:rPr lang="en-US" dirty="0"/>
              <a:t>Lasso regression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6C5DF-EAFB-9620-917D-BBE66FDDDD60}"/>
              </a:ext>
            </a:extLst>
          </p:cNvPr>
          <p:cNvSpPr txBox="1"/>
          <p:nvPr/>
        </p:nvSpPr>
        <p:spPr>
          <a:xfrm>
            <a:off x="435934" y="1344045"/>
            <a:ext cx="744279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Provides stability and robustness in the presence of correlated variables</a:t>
            </a:r>
          </a:p>
          <a:p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A lot of the same variables from Best subsets appeared in LASSO, strengthening confidence in reliability of identified salary drivers</a:t>
            </a:r>
          </a:p>
          <a:p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Handles Multicollinearity the best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1689717-8622-76D0-F367-7A695A2E6EA2}"/>
              </a:ext>
            </a:extLst>
          </p:cNvPr>
          <p:cNvGraphicFramePr>
            <a:graphicFrameLocks noGrp="1"/>
          </p:cNvGraphicFramePr>
          <p:nvPr>
            <p:ph idx="14"/>
          </p:nvPr>
        </p:nvGraphicFramePr>
        <p:xfrm>
          <a:off x="8187070" y="297711"/>
          <a:ext cx="3710764" cy="6237126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235112">
                  <a:extLst>
                    <a:ext uri="{9D8B030D-6E8A-4147-A177-3AD203B41FA5}">
                      <a16:colId xmlns:a16="http://schemas.microsoft.com/office/drawing/2014/main" val="2670651673"/>
                    </a:ext>
                  </a:extLst>
                </a:gridCol>
                <a:gridCol w="1475652">
                  <a:extLst>
                    <a:ext uri="{9D8B030D-6E8A-4147-A177-3AD203B41FA5}">
                      <a16:colId xmlns:a16="http://schemas.microsoft.com/office/drawing/2014/main" val="2805422395"/>
                    </a:ext>
                  </a:extLst>
                </a:gridCol>
              </a:tblGrid>
              <a:tr h="83926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effectLst/>
                        </a:rPr>
                        <a:t>Predictor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effectLst/>
                        </a:rPr>
                        <a:t>Coefficient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05862025"/>
                  </a:ext>
                </a:extLst>
              </a:tr>
              <a:tr h="39964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effectLst/>
                        </a:rPr>
                        <a:t>(Intercept)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-0.3465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38635757"/>
                  </a:ext>
                </a:extLst>
              </a:tr>
              <a:tr h="39964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 err="1">
                          <a:effectLst/>
                        </a:rPr>
                        <a:t>Kpct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-0.7250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34086327"/>
                  </a:ext>
                </a:extLst>
              </a:tr>
              <a:tr h="39964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effectLst/>
                        </a:rPr>
                        <a:t>ISO*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0.1056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94326708"/>
                  </a:ext>
                </a:extLst>
              </a:tr>
              <a:tr h="39964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effectLst/>
                        </a:rPr>
                        <a:t>AVG*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1.5994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49469479"/>
                  </a:ext>
                </a:extLst>
              </a:tr>
              <a:tr h="39964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effectLst/>
                        </a:rPr>
                        <a:t>wOBA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0.1642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43971600"/>
                  </a:ext>
                </a:extLst>
              </a:tr>
              <a:tr h="39964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 err="1">
                          <a:effectLst/>
                        </a:rPr>
                        <a:t>wRCplus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0.0040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93340588"/>
                  </a:ext>
                </a:extLst>
              </a:tr>
              <a:tr h="39964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effectLst/>
                        </a:rPr>
                        <a:t>SO*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0.0003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74296868"/>
                  </a:ext>
                </a:extLst>
              </a:tr>
              <a:tr h="39964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effectLst/>
                        </a:rPr>
                        <a:t>Position2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-0.0554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22603472"/>
                  </a:ext>
                </a:extLst>
              </a:tr>
              <a:tr h="39964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effectLst/>
                        </a:rPr>
                        <a:t>Position3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0.0550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44258377"/>
                  </a:ext>
                </a:extLst>
              </a:tr>
              <a:tr h="83926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 err="1">
                          <a:effectLst/>
                        </a:rPr>
                        <a:t>Seasons_Played</a:t>
                      </a:r>
                      <a:r>
                        <a:rPr lang="en-US" sz="2000" kern="0" dirty="0">
                          <a:effectLst/>
                        </a:rPr>
                        <a:t>*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0.0226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05549560"/>
                  </a:ext>
                </a:extLst>
              </a:tr>
              <a:tr h="83926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 err="1">
                          <a:effectLst/>
                        </a:rPr>
                        <a:t>WARperseason</a:t>
                      </a:r>
                      <a:r>
                        <a:rPr lang="en-US" sz="2000" kern="0" dirty="0">
                          <a:effectLst/>
                        </a:rPr>
                        <a:t>*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0.0755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7997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5368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17793-60CF-03D6-D5C0-130130A13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0214"/>
          </a:xfrm>
        </p:spPr>
        <p:txBody>
          <a:bodyPr/>
          <a:lstStyle/>
          <a:p>
            <a:r>
              <a:rPr lang="en-US" dirty="0"/>
              <a:t>Exploration of nonlinearity and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75FF9-A0B0-C94C-15EA-45B16360758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7832" y="1159042"/>
            <a:ext cx="5738547" cy="5676397"/>
          </a:xfrm>
        </p:spPr>
        <p:txBody>
          <a:bodyPr>
            <a:normAutofit/>
          </a:bodyPr>
          <a:lstStyle/>
          <a:p>
            <a:r>
              <a:rPr lang="en-US" sz="2800" dirty="0"/>
              <a:t>Initial split separates players based on overall performance, with higher predicted salaries associated with higher WAR values</a:t>
            </a:r>
          </a:p>
          <a:p>
            <a:r>
              <a:rPr lang="en-US" sz="2800" dirty="0"/>
              <a:t>Provides evidence of nonlinear relationships not fully captured by linear models</a:t>
            </a:r>
          </a:p>
          <a:p>
            <a:r>
              <a:rPr lang="en-US" sz="2800" dirty="0"/>
              <a:t>Suggests the presence of interaction effects not considered for the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FDE0D4-F877-3A41-DDD8-C36EB1450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9042"/>
            <a:ext cx="5738547" cy="5676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230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D3015-0030-34FD-836E-084775898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16EE6-1137-9EB9-FCF5-D769467EE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5527"/>
            <a:ext cx="12192000" cy="1180214"/>
          </a:xfrm>
        </p:spPr>
        <p:txBody>
          <a:bodyPr/>
          <a:lstStyle/>
          <a:p>
            <a:r>
              <a:rPr lang="en-US" dirty="0"/>
              <a:t>Machine learning – random forest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64DE-4D17-A14E-B21D-33813ABB9C4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7832" y="1159042"/>
            <a:ext cx="5738547" cy="5676397"/>
          </a:xfrm>
        </p:spPr>
        <p:txBody>
          <a:bodyPr>
            <a:normAutofit/>
          </a:bodyPr>
          <a:lstStyle/>
          <a:p>
            <a:r>
              <a:rPr lang="en-US" sz="2800" dirty="0"/>
              <a:t>WAR is the most important predictor of salary</a:t>
            </a:r>
          </a:p>
          <a:p>
            <a:r>
              <a:rPr lang="en-US" sz="2800" dirty="0"/>
              <a:t>RBI, R, and </a:t>
            </a:r>
            <a:r>
              <a:rPr lang="en-US" sz="2800" dirty="0" err="1"/>
              <a:t>wOBA</a:t>
            </a:r>
            <a:r>
              <a:rPr lang="en-US" sz="2800" dirty="0"/>
              <a:t> are highly influential</a:t>
            </a:r>
          </a:p>
          <a:p>
            <a:r>
              <a:rPr lang="en-US" sz="2800" dirty="0"/>
              <a:t>Games played and season played contributed to a lesser extent</a:t>
            </a:r>
          </a:p>
          <a:p>
            <a:r>
              <a:rPr lang="en-US" sz="2800" dirty="0"/>
              <a:t>Age, position, and </a:t>
            </a:r>
            <a:r>
              <a:rPr lang="en-US" sz="2800" dirty="0" err="1"/>
              <a:t>BsR</a:t>
            </a:r>
            <a:r>
              <a:rPr lang="en-US" sz="2800" dirty="0"/>
              <a:t> exhibit relatively low importance</a:t>
            </a:r>
          </a:p>
          <a:p>
            <a:r>
              <a:rPr lang="en-US" sz="2800" dirty="0"/>
              <a:t>Reinforces the variables chosen in linear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D10C8-A84A-589B-ECE8-F21A05E5D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9042"/>
            <a:ext cx="5985621" cy="5324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5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A012D-3D1B-8FE4-46FC-41CF81DD5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21C33-AAAD-790C-6E86-D267BC76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488" y="2849526"/>
            <a:ext cx="6539023" cy="1158948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Which model is best?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D9631-BA21-59BC-8746-1E685AD4C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5406" y="172494"/>
            <a:ext cx="3034938" cy="237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1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3164 -0.04653 L 0.03164 -0.04653 L 0.12409 -0.04514 C 0.13008 -0.04468 0.13568 -0.04074 0.14154 -0.03889 C 0.15313 -0.03519 0.16523 -0.03472 0.17643 -0.02801 L 0.19219 -0.01875 C 0.19766 -0.01528 0.20313 -0.01134 0.20872 -0.00787 C 0.21328 -0.00509 0.2181 -0.00324 0.22266 -0.00023 C 0.24596 0.0162 0.25938 0.02755 0.28021 0.05417 C 0.2905 0.06713 0.29479 0.07083 0.30287 0.08819 C 0.30677 0.09653 0.31003 0.10556 0.31341 0.11458 C 0.32331 0.1412 0.32695 0.15278 0.33516 0.18287 C 0.33737 0.19097 0.33919 0.19931 0.34128 0.20764 C 0.34219 0.21551 0.34323 0.22315 0.34388 0.23102 C 0.34675 0.26343 0.34688 0.27639 0.34831 0.30995 C 0.34401 0.36088 0.34544 0.35579 0.33516 0.41227 C 0.33242 0.42755 0.32982 0.44329 0.32552 0.45741 C 0.31875 0.47963 0.31211 0.50301 0.30208 0.52083 C 0.29063 0.5412 0.27865 0.56528 0.26185 0.57199 C 0.22695 0.58611 0.24414 0.58171 0.21042 0.58611 L 0.07435 0.58449 C 0.05104 0.58356 0.00755 0.56065 -0.00677 0.55347 C -0.10742 0.50324 0.00521 0.56088 -0.09128 0.50694 C -0.10338 0.50023 -0.11575 0.49491 -0.12799 0.48819 C -0.14128 0.48125 -0.16823 0.46551 -0.18112 0.45579 C -0.19115 0.44838 -0.20963 0.43333 -0.21862 0.41852 C -0.22187 0.41319 -0.22409 0.40625 -0.22656 0.4 C -0.23424 0.38009 -0.23854 0.36852 -0.2431 0.3456 C -0.24492 0.33611 -0.24596 0.32593 -0.2474 0.3162 C -0.25013 0.26389 -0.25026 0.27893 -0.24661 0.20764 C -0.24609 0.19931 -0.24544 0.19074 -0.24388 0.18287 C -0.24193 0.17245 -0.23138 0.13704 -0.22825 0.12847 C -0.22279 0.11366 -0.21823 0.09699 -0.21081 0.08518 C -0.20469 0.07523 -0.19922 0.06412 -0.19245 0.05579 C -0.18398 0.04514 -0.17734 0.03634 -0.1681 0.02778 C -0.15977 0.02014 -0.15169 0.01088 -0.14284 0.00602 C -0.13984 0.00463 -0.13698 0.00324 -0.13411 0.00139 C -0.13021 -0.00093 -0.12656 -0.0044 -0.12266 -0.00625 C -0.11732 -0.00903 -0.10143 -0.01319 -0.0957 -0.01412 C -0.09102 -0.01482 -0.08633 -0.01482 -0.08177 -0.01574 C -0.07643 -0.01644 -0.07122 -0.01829 -0.06602 -0.01875 C -0.04831 -0.02037 -0.01289 -0.02176 -0.01289 -0.02176 C -0.00677 -0.02292 -0.00052 -0.02338 0.00547 -0.025 L 0.01159 -0.02639 L 0.01862 -0.02801 C 0.02904 -0.03079 0.0194 -0.02824 0.02734 -0.03125 C 0.02904 -0.03171 0.03073 -0.03218 0.03255 -0.03264 C 0.03919 -0.03657 0.03594 -0.03588 0.04206 -0.03588 " pathEditMode="relative" ptsTypes="AAAAAAAAAAAAAAAAAAAAAAAAAAAAAAAAAAAAAAAAAAAAAA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40C61-0F18-7DA8-43FB-8E3CC26F0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19565-0F54-6578-311E-46859D97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274320"/>
            <a:ext cx="10698480" cy="1097280"/>
          </a:xfrm>
        </p:spPr>
        <p:txBody>
          <a:bodyPr/>
          <a:lstStyle/>
          <a:p>
            <a:r>
              <a:rPr lang="en-US" dirty="0"/>
              <a:t>Model comparison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2B1AE6-4ED5-0FD8-56E9-A16A1028267F}"/>
              </a:ext>
            </a:extLst>
          </p:cNvPr>
          <p:cNvSpPr txBox="1"/>
          <p:nvPr/>
        </p:nvSpPr>
        <p:spPr>
          <a:xfrm>
            <a:off x="3352801" y="4895526"/>
            <a:ext cx="54864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Random Forest model achieved the lowest, likely due to its ability to capture nonlinear relationships and interaction effects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6F7EBBD-6BD2-D015-10C0-E725089F2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380253"/>
              </p:ext>
            </p:extLst>
          </p:nvPr>
        </p:nvGraphicFramePr>
        <p:xfrm>
          <a:off x="3352800" y="1500809"/>
          <a:ext cx="5486400" cy="3150702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800168">
                  <a:extLst>
                    <a:ext uri="{9D8B030D-6E8A-4147-A177-3AD203B41FA5}">
                      <a16:colId xmlns:a16="http://schemas.microsoft.com/office/drawing/2014/main" val="3059642392"/>
                    </a:ext>
                  </a:extLst>
                </a:gridCol>
                <a:gridCol w="1686232">
                  <a:extLst>
                    <a:ext uri="{9D8B030D-6E8A-4147-A177-3AD203B41FA5}">
                      <a16:colId xmlns:a16="http://schemas.microsoft.com/office/drawing/2014/main" val="3386530681"/>
                    </a:ext>
                  </a:extLst>
                </a:gridCol>
              </a:tblGrid>
              <a:tr h="525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Model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RMSE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3573648"/>
                  </a:ext>
                </a:extLst>
              </a:tr>
              <a:tr h="525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Full MLR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0.24955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6394340"/>
                  </a:ext>
                </a:extLst>
              </a:tr>
              <a:tr h="525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Best Subset: Best Model (BIC)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0.24805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3648289"/>
                  </a:ext>
                </a:extLst>
              </a:tr>
              <a:tr h="525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Best Subset: Second Best (Size 7)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0.23929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3721529"/>
                  </a:ext>
                </a:extLst>
              </a:tr>
              <a:tr h="525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LASSO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 dirty="0">
                          <a:effectLst/>
                        </a:rPr>
                        <a:t>0.23766</a:t>
                      </a:r>
                      <a:endParaRPr lang="en-US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7445361"/>
                  </a:ext>
                </a:extLst>
              </a:tr>
              <a:tr h="525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Random Forest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 dirty="0">
                          <a:solidFill>
                            <a:srgbClr val="FF0000"/>
                          </a:solidFill>
                          <a:effectLst/>
                        </a:rPr>
                        <a:t>0.21903</a:t>
                      </a:r>
                      <a:endParaRPr lang="en-US" sz="18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95922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7CAD650-4C44-6A1C-7AD9-158FBF6BBAD6}"/>
              </a:ext>
            </a:extLst>
          </p:cNvPr>
          <p:cNvSpPr txBox="1"/>
          <p:nvPr/>
        </p:nvSpPr>
        <p:spPr>
          <a:xfrm>
            <a:off x="334617" y="1660774"/>
            <a:ext cx="273657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Despite the strong predictive performance, RF was not selected as the primary model for interpretation due to its limited interpretability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37AC8-064C-F247-A0CD-01112C8C93E6}"/>
              </a:ext>
            </a:extLst>
          </p:cNvPr>
          <p:cNvSpPr txBox="1"/>
          <p:nvPr/>
        </p:nvSpPr>
        <p:spPr>
          <a:xfrm>
            <a:off x="9120810" y="1635209"/>
            <a:ext cx="2736573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LASSO</a:t>
            </a:r>
            <a:r>
              <a:rPr lang="en-US" dirty="0"/>
              <a:t> is selected as the final model for inference and interpretation as it is both predictive and transparent with coefficient-based structure</a:t>
            </a:r>
          </a:p>
        </p:txBody>
      </p:sp>
    </p:spTree>
    <p:extLst>
      <p:ext uri="{BB962C8B-B14F-4D97-AF65-F5344CB8AC3E}">
        <p14:creationId xmlns:p14="http://schemas.microsoft.com/office/powerpoint/2010/main" val="3286110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8C4DE-7E97-749B-3C07-9F52AE245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4B57BA-19DD-A4A5-81FB-79429086BF02}"/>
              </a:ext>
            </a:extLst>
          </p:cNvPr>
          <p:cNvSpPr txBox="1"/>
          <p:nvPr/>
        </p:nvSpPr>
        <p:spPr>
          <a:xfrm>
            <a:off x="9528312" y="1258727"/>
            <a:ext cx="244941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Q-Q plot indicates residuals are approximately normal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9D076-64A7-9064-A63F-2EFEFF1E6FA9}"/>
              </a:ext>
            </a:extLst>
          </p:cNvPr>
          <p:cNvSpPr txBox="1"/>
          <p:nvPr/>
        </p:nvSpPr>
        <p:spPr>
          <a:xfrm>
            <a:off x="860969" y="4064181"/>
            <a:ext cx="1520456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Histogram of residuals appears roughly symmetric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D8DB7-D4CF-4C47-6F95-383CE1A306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3602" y="759062"/>
            <a:ext cx="2595191" cy="16777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Residuals vs fitted = randomly scattered around zero indicating linear assumption is not violated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7AC55-13E1-EEAE-6C6A-1ACAFB420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557" y="429879"/>
            <a:ext cx="6370981" cy="61947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0E6FE9-1C58-FC71-16FB-9DE1339F1D94}"/>
              </a:ext>
            </a:extLst>
          </p:cNvPr>
          <p:cNvSpPr txBox="1"/>
          <p:nvPr/>
        </p:nvSpPr>
        <p:spPr>
          <a:xfrm>
            <a:off x="9620656" y="4056632"/>
            <a:ext cx="2286422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spread of residuals remains relatively constant across fitted values = no heteroscedasticity</a:t>
            </a:r>
          </a:p>
        </p:txBody>
      </p:sp>
    </p:spTree>
    <p:extLst>
      <p:ext uri="{BB962C8B-B14F-4D97-AF65-F5344CB8AC3E}">
        <p14:creationId xmlns:p14="http://schemas.microsoft.com/office/powerpoint/2010/main" val="73027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A5E84-FE50-97B8-7A8D-1BEE505C90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Model diagnostics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4CEDE27-510D-F83B-4B22-4ECB0B2CB3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9329" r="29329"/>
          <a:stretch/>
        </p:blipFill>
        <p:spPr>
          <a:custGeom>
            <a:avLst/>
            <a:gdLst>
              <a:gd name="connsiteX0" fmla="*/ 328822 w 3840480"/>
              <a:gd name="connsiteY0" fmla="*/ 0 h 5486400"/>
              <a:gd name="connsiteX1" fmla="*/ 3511658 w 3840480"/>
              <a:gd name="connsiteY1" fmla="*/ 0 h 5486400"/>
              <a:gd name="connsiteX2" fmla="*/ 3840480 w 3840480"/>
              <a:gd name="connsiteY2" fmla="*/ 328822 h 5486400"/>
              <a:gd name="connsiteX3" fmla="*/ 3840480 w 3840480"/>
              <a:gd name="connsiteY3" fmla="*/ 5157578 h 5486400"/>
              <a:gd name="connsiteX4" fmla="*/ 3511658 w 3840480"/>
              <a:gd name="connsiteY4" fmla="*/ 5486400 h 5486400"/>
              <a:gd name="connsiteX5" fmla="*/ 328822 w 3840480"/>
              <a:gd name="connsiteY5" fmla="*/ 5486400 h 5486400"/>
              <a:gd name="connsiteX6" fmla="*/ 0 w 3840480"/>
              <a:gd name="connsiteY6" fmla="*/ 5157578 h 5486400"/>
              <a:gd name="connsiteX7" fmla="*/ 0 w 3840480"/>
              <a:gd name="connsiteY7" fmla="*/ 328822 h 5486400"/>
              <a:gd name="connsiteX8" fmla="*/ 328822 w 3840480"/>
              <a:gd name="connsiteY8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0480" h="5486400">
                <a:moveTo>
                  <a:pt x="328822" y="0"/>
                </a:moveTo>
                <a:lnTo>
                  <a:pt x="3511658" y="0"/>
                </a:lnTo>
                <a:cubicBezTo>
                  <a:pt x="3693261" y="0"/>
                  <a:pt x="3840480" y="147219"/>
                  <a:pt x="3840480" y="328822"/>
                </a:cubicBezTo>
                <a:lnTo>
                  <a:pt x="3840480" y="5157578"/>
                </a:lnTo>
                <a:cubicBezTo>
                  <a:pt x="3840480" y="5339181"/>
                  <a:pt x="3693261" y="5486400"/>
                  <a:pt x="3511658" y="5486400"/>
                </a:cubicBezTo>
                <a:lnTo>
                  <a:pt x="328822" y="5486400"/>
                </a:lnTo>
                <a:cubicBezTo>
                  <a:pt x="147219" y="5486400"/>
                  <a:pt x="0" y="5339181"/>
                  <a:pt x="0" y="5157578"/>
                </a:cubicBezTo>
                <a:lnTo>
                  <a:pt x="0" y="328822"/>
                </a:lnTo>
                <a:cubicBezTo>
                  <a:pt x="0" y="147219"/>
                  <a:pt x="147219" y="0"/>
                  <a:pt x="32882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9408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19995-00AE-C376-246E-57C2652BD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EBD0D-5660-2A4D-CCF4-AEC1CC38D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8506"/>
            <a:ext cx="10698480" cy="1097280"/>
          </a:xfrm>
        </p:spPr>
        <p:txBody>
          <a:bodyPr/>
          <a:lstStyle/>
          <a:p>
            <a:r>
              <a:rPr lang="en-US" dirty="0"/>
              <a:t>Salary efficiencies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FD96D-43C8-C3DC-0899-154E5174D2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457450" y="2347912"/>
            <a:ext cx="7277100" cy="2162175"/>
          </a:xfrm>
        </p:spPr>
        <p:txBody>
          <a:bodyPr/>
          <a:lstStyle/>
          <a:p>
            <a:r>
              <a:rPr lang="en-US" sz="3200" dirty="0"/>
              <a:t>Residuals = actual - predicted</a:t>
            </a:r>
          </a:p>
          <a:p>
            <a:r>
              <a:rPr lang="en-US" sz="3200" dirty="0"/>
              <a:t>Residuals &gt; 0 = overpaid players</a:t>
            </a:r>
          </a:p>
          <a:p>
            <a:r>
              <a:rPr lang="en-US" sz="3200" dirty="0"/>
              <a:t>Residuals &lt; 0 = underpaid players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920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3DF8C4-10DB-FFE7-2D36-2FFD375F2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EE62B-62F3-65C2-639F-1FC1FB150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384898"/>
            <a:ext cx="10698480" cy="693243"/>
          </a:xfrm>
        </p:spPr>
        <p:txBody>
          <a:bodyPr>
            <a:normAutofit fontScale="90000"/>
          </a:bodyPr>
          <a:lstStyle/>
          <a:p>
            <a:r>
              <a:rPr lang="en-US" dirty="0"/>
              <a:t>Salary efficiencies – most underpaid lasso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D611F9-1EA0-837D-1613-2D88E7EF075B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1572987685"/>
              </p:ext>
            </p:extLst>
          </p:nvPr>
        </p:nvGraphicFramePr>
        <p:xfrm>
          <a:off x="2243137" y="1368888"/>
          <a:ext cx="7705726" cy="438286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318928">
                  <a:extLst>
                    <a:ext uri="{9D8B030D-6E8A-4147-A177-3AD203B41FA5}">
                      <a16:colId xmlns:a16="http://schemas.microsoft.com/office/drawing/2014/main" val="3849547443"/>
                    </a:ext>
                  </a:extLst>
                </a:gridCol>
                <a:gridCol w="2033769">
                  <a:extLst>
                    <a:ext uri="{9D8B030D-6E8A-4147-A177-3AD203B41FA5}">
                      <a16:colId xmlns:a16="http://schemas.microsoft.com/office/drawing/2014/main" val="529949901"/>
                    </a:ext>
                  </a:extLst>
                </a:gridCol>
                <a:gridCol w="1840076">
                  <a:extLst>
                    <a:ext uri="{9D8B030D-6E8A-4147-A177-3AD203B41FA5}">
                      <a16:colId xmlns:a16="http://schemas.microsoft.com/office/drawing/2014/main" val="3944605978"/>
                    </a:ext>
                  </a:extLst>
                </a:gridCol>
                <a:gridCol w="1512953">
                  <a:extLst>
                    <a:ext uri="{9D8B030D-6E8A-4147-A177-3AD203B41FA5}">
                      <a16:colId xmlns:a16="http://schemas.microsoft.com/office/drawing/2014/main" val="1750319966"/>
                    </a:ext>
                  </a:extLst>
                </a:gridCol>
              </a:tblGrid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Player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Actual AAV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Predicted AAV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Difference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5463336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Aaron Judge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40.0000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75.5384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-35.5384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889297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Mike Trout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35.5417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53.3392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-17.7975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9665392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Freddie Freeman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27.0000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43.5623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-16.5623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7874498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Bryce Harper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25.3846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41.6289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-16.2443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2357819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Jose Altuve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25.0000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41.0443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-16.0443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5500951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José Ramírez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20.8000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33.2895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-12.4895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943138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Carlos Santana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2.0000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14.2871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-12.2871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9318024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Eugenio Suárez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15.0000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26.7376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-11.7376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4225272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Ronald Acuña Jr.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12.5000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23.3506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-10.8506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5417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230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63CB3-2956-E8D2-C23D-A3BAA7295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956" y="0"/>
            <a:ext cx="6590727" cy="3128211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 sz="5400" dirty="0"/>
              <a:t>Introduction, data description, and </a:t>
            </a:r>
            <a:r>
              <a:rPr lang="en-US" sz="5400" dirty="0" err="1"/>
              <a:t>eda</a:t>
            </a:r>
            <a:endParaRPr lang="en-US" sz="5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58831-6DCE-C340-A883-0B8377B04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8" b="96662" l="5294" r="91765">
                        <a14:foregroundMark x1="65588" y1="11405" x2="54706" y2="3338"/>
                        <a14:foregroundMark x1="54706" y1="3338" x2="40588" y2="5841"/>
                        <a14:foregroundMark x1="40588" y1="5841" x2="34118" y2="14186"/>
                        <a14:foregroundMark x1="34118" y1="14186" x2="38529" y2="7510"/>
                        <a14:foregroundMark x1="38529" y1="7510" x2="36176" y2="11683"/>
                        <a14:foregroundMark x1="56765" y1="6676" x2="61471" y2="7789"/>
                        <a14:foregroundMark x1="41765" y1="3338" x2="35294" y2="4729"/>
                        <a14:foregroundMark x1="71471" y1="25452" x2="82059" y2="17942"/>
                        <a14:foregroundMark x1="82059" y1="17942" x2="77647" y2="5841"/>
                        <a14:foregroundMark x1="77647" y1="5841" x2="92353" y2="8345"/>
                        <a14:foregroundMark x1="92353" y1="8345" x2="94706" y2="18637"/>
                        <a14:foregroundMark x1="94706" y1="18637" x2="91765" y2="27399"/>
                        <a14:foregroundMark x1="91765" y1="27399" x2="77647" y2="34631"/>
                        <a14:foregroundMark x1="77647" y1="34631" x2="72059" y2="35049"/>
                        <a14:foregroundMark x1="10000" y1="87622" x2="5882" y2="80529"/>
                        <a14:foregroundMark x1="5882" y1="80529" x2="13529" y2="83310"/>
                        <a14:foregroundMark x1="45882" y1="90264" x2="42941" y2="98887"/>
                        <a14:foregroundMark x1="42941" y1="98887" x2="35588" y2="90264"/>
                        <a14:foregroundMark x1="35588" y1="90264" x2="35588" y2="88317"/>
                        <a14:foregroundMark x1="60882" y1="89291" x2="62353" y2="96245"/>
                        <a14:foregroundMark x1="62353" y1="96245" x2="77941" y2="96662"/>
                        <a14:foregroundMark x1="77941" y1="96662" x2="69706" y2="89986"/>
                        <a14:foregroundMark x1="69706" y1="89986" x2="61471" y2="892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6319" y="0"/>
            <a:ext cx="2705218" cy="6213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344C81-3A80-07E9-644C-73F3AA3ACFB4}"/>
              </a:ext>
            </a:extLst>
          </p:cNvPr>
          <p:cNvSpPr txBox="1"/>
          <p:nvPr/>
        </p:nvSpPr>
        <p:spPr>
          <a:xfrm>
            <a:off x="6427643" y="4768444"/>
            <a:ext cx="5422570" cy="194191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sz="40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Mascot in the Country</a:t>
            </a:r>
          </a:p>
        </p:txBody>
      </p:sp>
    </p:spTree>
    <p:extLst>
      <p:ext uri="{BB962C8B-B14F-4D97-AF65-F5344CB8AC3E}">
        <p14:creationId xmlns:p14="http://schemas.microsoft.com/office/powerpoint/2010/main" val="43519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63815D-A549-51F5-A73A-473F4C15B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649CC-FB92-D135-2D42-D78CA775F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384898"/>
            <a:ext cx="10698480" cy="693243"/>
          </a:xfrm>
        </p:spPr>
        <p:txBody>
          <a:bodyPr>
            <a:normAutofit fontScale="90000"/>
          </a:bodyPr>
          <a:lstStyle/>
          <a:p>
            <a:r>
              <a:rPr lang="en-US" dirty="0"/>
              <a:t>Salary efficiencies – most overpaid lasso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F70AD04-79B7-2D57-D65F-02DEDF046316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1799925397"/>
              </p:ext>
            </p:extLst>
          </p:nvPr>
        </p:nvGraphicFramePr>
        <p:xfrm>
          <a:off x="2115012" y="1350801"/>
          <a:ext cx="7961976" cy="492617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90068">
                  <a:extLst>
                    <a:ext uri="{9D8B030D-6E8A-4147-A177-3AD203B41FA5}">
                      <a16:colId xmlns:a16="http://schemas.microsoft.com/office/drawing/2014/main" val="3306940746"/>
                    </a:ext>
                  </a:extLst>
                </a:gridCol>
                <a:gridCol w="1990068">
                  <a:extLst>
                    <a:ext uri="{9D8B030D-6E8A-4147-A177-3AD203B41FA5}">
                      <a16:colId xmlns:a16="http://schemas.microsoft.com/office/drawing/2014/main" val="2855413400"/>
                    </a:ext>
                  </a:extLst>
                </a:gridCol>
                <a:gridCol w="1990920">
                  <a:extLst>
                    <a:ext uri="{9D8B030D-6E8A-4147-A177-3AD203B41FA5}">
                      <a16:colId xmlns:a16="http://schemas.microsoft.com/office/drawing/2014/main" val="3440244183"/>
                    </a:ext>
                  </a:extLst>
                </a:gridCol>
                <a:gridCol w="1990920">
                  <a:extLst>
                    <a:ext uri="{9D8B030D-6E8A-4147-A177-3AD203B41FA5}">
                      <a16:colId xmlns:a16="http://schemas.microsoft.com/office/drawing/2014/main" val="1785943685"/>
                    </a:ext>
                  </a:extLst>
                </a:gridCol>
              </a:tblGrid>
              <a:tr h="406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Player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Actual AAV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Predicted AAV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Difference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6473008"/>
                  </a:ext>
                </a:extLst>
              </a:tr>
              <a:tr h="406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Kyle Tucker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60.0000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16.2232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43.7768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6078920"/>
                  </a:ext>
                </a:extLst>
              </a:tr>
              <a:tr h="406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Cody Bellinger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44.7500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17.7370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27.0130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1455437"/>
                  </a:ext>
                </a:extLst>
              </a:tr>
              <a:tr h="406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Bo Bichette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42.0000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15.3537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26.6463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1556993"/>
                  </a:ext>
                </a:extLst>
              </a:tr>
              <a:tr h="406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Anthony Rendon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35.0000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16.0974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18.9026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2277982"/>
                  </a:ext>
                </a:extLst>
              </a:tr>
              <a:tr h="85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Vladimir Guerrero Jr.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35.7143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17.0604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18.6539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7115887"/>
                  </a:ext>
                </a:extLst>
              </a:tr>
              <a:tr h="406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Pete Alonso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31.0000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14.8755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16.1245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6244514"/>
                  </a:ext>
                </a:extLst>
              </a:tr>
              <a:tr h="406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Juan Soto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51.0000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35.5225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15.4775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1184924"/>
                  </a:ext>
                </a:extLst>
              </a:tr>
              <a:tr h="406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Ha-Seong Kim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20.0000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5.1970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14.8030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0381067"/>
                  </a:ext>
                </a:extLst>
              </a:tr>
              <a:tr h="406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Trent Grisham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22.0250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7.9049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14.1201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1286533"/>
                  </a:ext>
                </a:extLst>
              </a:tr>
              <a:tr h="406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Masataka Yoshida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18.0000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4.8336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13.1664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8830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2236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17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6E2A6E-B2BC-6268-3B12-8D7CA9260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D4154-AF6F-F056-6FC8-82C6A7190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384898"/>
            <a:ext cx="10698480" cy="693243"/>
          </a:xfrm>
        </p:spPr>
        <p:txBody>
          <a:bodyPr>
            <a:normAutofit fontScale="90000"/>
          </a:bodyPr>
          <a:lstStyle/>
          <a:p>
            <a:r>
              <a:rPr lang="en-US" dirty="0"/>
              <a:t>Salary efficiencies – most underpaid Random Forest model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2B5E145-C306-8C0E-6B28-1FB995FD96B0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2049155712"/>
              </p:ext>
            </p:extLst>
          </p:nvPr>
        </p:nvGraphicFramePr>
        <p:xfrm>
          <a:off x="2243137" y="1368888"/>
          <a:ext cx="7705726" cy="438286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318928">
                  <a:extLst>
                    <a:ext uri="{9D8B030D-6E8A-4147-A177-3AD203B41FA5}">
                      <a16:colId xmlns:a16="http://schemas.microsoft.com/office/drawing/2014/main" val="3849547443"/>
                    </a:ext>
                  </a:extLst>
                </a:gridCol>
                <a:gridCol w="2033769">
                  <a:extLst>
                    <a:ext uri="{9D8B030D-6E8A-4147-A177-3AD203B41FA5}">
                      <a16:colId xmlns:a16="http://schemas.microsoft.com/office/drawing/2014/main" val="529949901"/>
                    </a:ext>
                  </a:extLst>
                </a:gridCol>
                <a:gridCol w="1840076">
                  <a:extLst>
                    <a:ext uri="{9D8B030D-6E8A-4147-A177-3AD203B41FA5}">
                      <a16:colId xmlns:a16="http://schemas.microsoft.com/office/drawing/2014/main" val="3944605978"/>
                    </a:ext>
                  </a:extLst>
                </a:gridCol>
                <a:gridCol w="1512953">
                  <a:extLst>
                    <a:ext uri="{9D8B030D-6E8A-4147-A177-3AD203B41FA5}">
                      <a16:colId xmlns:a16="http://schemas.microsoft.com/office/drawing/2014/main" val="1750319966"/>
                    </a:ext>
                  </a:extLst>
                </a:gridCol>
              </a:tblGrid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Actual AAV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Predicted AAV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Difference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05463336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Ronald Acuna Jr.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12.50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18.66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-6.16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2889297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Ketel Marte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14.64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18.78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-4.13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39665392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Ozzie Albies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7.00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10.82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-3.82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67874498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Marcell Ozuna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12.00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15.61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-3.61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2357819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Yandy Diaz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9.00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12.53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-3.53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85500951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Muncy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10.00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13.18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-3.18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6943138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Yoan Moncada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4.00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7.06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-3.06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89318024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Jose Rami­rez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20.80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23.86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-3.06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34225272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Carlos Santana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4.78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-2.78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05417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66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010BC1-E9EB-083D-B83F-2FF0F1CFC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0BD11-EC2A-778A-2B12-EA5E5EE1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384898"/>
            <a:ext cx="10698480" cy="693243"/>
          </a:xfrm>
        </p:spPr>
        <p:txBody>
          <a:bodyPr>
            <a:normAutofit fontScale="90000"/>
          </a:bodyPr>
          <a:lstStyle/>
          <a:p>
            <a:r>
              <a:rPr lang="en-US" dirty="0"/>
              <a:t>Salary efficiencies – most overpaid Random Forest model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969B7FB-4BA0-88F2-61B3-01170ADBA3B5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2361335588"/>
              </p:ext>
            </p:extLst>
          </p:nvPr>
        </p:nvGraphicFramePr>
        <p:xfrm>
          <a:off x="2243137" y="1368888"/>
          <a:ext cx="7705726" cy="438286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318928">
                  <a:extLst>
                    <a:ext uri="{9D8B030D-6E8A-4147-A177-3AD203B41FA5}">
                      <a16:colId xmlns:a16="http://schemas.microsoft.com/office/drawing/2014/main" val="3849547443"/>
                    </a:ext>
                  </a:extLst>
                </a:gridCol>
                <a:gridCol w="2033769">
                  <a:extLst>
                    <a:ext uri="{9D8B030D-6E8A-4147-A177-3AD203B41FA5}">
                      <a16:colId xmlns:a16="http://schemas.microsoft.com/office/drawing/2014/main" val="529949901"/>
                    </a:ext>
                  </a:extLst>
                </a:gridCol>
                <a:gridCol w="1840076">
                  <a:extLst>
                    <a:ext uri="{9D8B030D-6E8A-4147-A177-3AD203B41FA5}">
                      <a16:colId xmlns:a16="http://schemas.microsoft.com/office/drawing/2014/main" val="3944605978"/>
                    </a:ext>
                  </a:extLst>
                </a:gridCol>
                <a:gridCol w="1512953">
                  <a:extLst>
                    <a:ext uri="{9D8B030D-6E8A-4147-A177-3AD203B41FA5}">
                      <a16:colId xmlns:a16="http://schemas.microsoft.com/office/drawing/2014/main" val="1750319966"/>
                    </a:ext>
                  </a:extLst>
                </a:gridCol>
              </a:tblGrid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Actual AAV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Predicted AAV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Difference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05463336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Kyle Tucker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60.00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35.47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24.53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2889297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 Bichette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42.00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26.46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15.54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39665392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Juan Soto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51.00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36.56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14.44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67874498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Cody Bellinger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44.75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31.80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12.95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2357819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Masataka Yoshida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18.00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7.77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10.23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85500951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Trent Grisham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22.03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13.23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8.79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6943138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Ha-Seong Kim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20.00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11.79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8.21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89318024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Anthony Rendon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35.00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26.84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8.16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34225272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Andreas Gimanez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19.37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12.92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6.45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05417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8115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68F59-F9C3-567E-745E-720CD74D9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23986-7996-5CFE-6E04-DB2599CBC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simulation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6C9D498-DA2C-0235-9689-E78ADAF59E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5252" r="25252"/>
          <a:stretch/>
        </p:blipFill>
        <p:spPr>
          <a:custGeom>
            <a:avLst/>
            <a:gdLst>
              <a:gd name="connsiteX0" fmla="*/ 328822 w 3840480"/>
              <a:gd name="connsiteY0" fmla="*/ 0 h 5486400"/>
              <a:gd name="connsiteX1" fmla="*/ 3511658 w 3840480"/>
              <a:gd name="connsiteY1" fmla="*/ 0 h 5486400"/>
              <a:gd name="connsiteX2" fmla="*/ 3840480 w 3840480"/>
              <a:gd name="connsiteY2" fmla="*/ 328822 h 5486400"/>
              <a:gd name="connsiteX3" fmla="*/ 3840480 w 3840480"/>
              <a:gd name="connsiteY3" fmla="*/ 5157578 h 5486400"/>
              <a:gd name="connsiteX4" fmla="*/ 3511658 w 3840480"/>
              <a:gd name="connsiteY4" fmla="*/ 5486400 h 5486400"/>
              <a:gd name="connsiteX5" fmla="*/ 328822 w 3840480"/>
              <a:gd name="connsiteY5" fmla="*/ 5486400 h 5486400"/>
              <a:gd name="connsiteX6" fmla="*/ 0 w 3840480"/>
              <a:gd name="connsiteY6" fmla="*/ 5157578 h 5486400"/>
              <a:gd name="connsiteX7" fmla="*/ 0 w 3840480"/>
              <a:gd name="connsiteY7" fmla="*/ 328822 h 5486400"/>
              <a:gd name="connsiteX8" fmla="*/ 328822 w 3840480"/>
              <a:gd name="connsiteY8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0480" h="5486400">
                <a:moveTo>
                  <a:pt x="328822" y="0"/>
                </a:moveTo>
                <a:lnTo>
                  <a:pt x="3511658" y="0"/>
                </a:lnTo>
                <a:cubicBezTo>
                  <a:pt x="3693261" y="0"/>
                  <a:pt x="3840480" y="147219"/>
                  <a:pt x="3840480" y="328822"/>
                </a:cubicBezTo>
                <a:lnTo>
                  <a:pt x="3840480" y="5157578"/>
                </a:lnTo>
                <a:cubicBezTo>
                  <a:pt x="3840480" y="5339181"/>
                  <a:pt x="3693261" y="5486400"/>
                  <a:pt x="3511658" y="5486400"/>
                </a:cubicBezTo>
                <a:lnTo>
                  <a:pt x="328822" y="5486400"/>
                </a:lnTo>
                <a:cubicBezTo>
                  <a:pt x="147219" y="5486400"/>
                  <a:pt x="0" y="5339181"/>
                  <a:pt x="0" y="5157578"/>
                </a:cubicBezTo>
                <a:lnTo>
                  <a:pt x="0" y="328822"/>
                </a:lnTo>
                <a:cubicBezTo>
                  <a:pt x="0" y="147219"/>
                  <a:pt x="147219" y="0"/>
                  <a:pt x="32882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7237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1A0F-EDF0-0BC8-364E-68B345F74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and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6B53D-061F-A021-9123-01DEB8D2CAE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Evaluate the predictive performance and stability of linear and machine learning models under conditions that resemble the MLB salary data</a:t>
            </a:r>
          </a:p>
          <a:p>
            <a:r>
              <a:rPr lang="en-US" dirty="0"/>
              <a:t>Validate the models and decisions made</a:t>
            </a:r>
          </a:p>
          <a:p>
            <a:r>
              <a:rPr lang="en-US" dirty="0"/>
              <a:t>Model:</a:t>
            </a:r>
          </a:p>
          <a:p>
            <a:pPr lvl="1"/>
            <a:r>
              <a:rPr lang="en-US" dirty="0"/>
              <a:t>log(AAV) = </a:t>
            </a:r>
            <a:r>
              <a:rPr lang="el-GR" dirty="0"/>
              <a:t>β0 + </a:t>
            </a:r>
            <a:r>
              <a:rPr lang="en-US" dirty="0"/>
              <a:t>X</a:t>
            </a:r>
            <a:r>
              <a:rPr lang="el-GR" dirty="0"/>
              <a:t>β + ε</a:t>
            </a:r>
            <a:br>
              <a:rPr lang="en-US" dirty="0"/>
            </a:br>
            <a:r>
              <a:rPr lang="en-US" dirty="0"/>
              <a:t>Multicollinearity included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297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E56299-D021-6A35-F091-8E587B3A6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091" y="468913"/>
            <a:ext cx="9351818" cy="59284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635765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A719E-381A-0D7D-A351-D805058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99349"/>
            <a:ext cx="10698480" cy="1097280"/>
          </a:xfrm>
        </p:spPr>
        <p:txBody>
          <a:bodyPr/>
          <a:lstStyle/>
          <a:p>
            <a:r>
              <a:rPr lang="en-US" dirty="0"/>
              <a:t>Simulation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171DB-6122-AF38-4FE5-74575499B1F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Findings:</a:t>
            </a:r>
          </a:p>
          <a:p>
            <a:pPr lvl="1"/>
            <a:r>
              <a:rPr lang="en-US" dirty="0"/>
              <a:t>LASSO: best balance (accuracy + stability)</a:t>
            </a:r>
          </a:p>
          <a:p>
            <a:pPr lvl="1"/>
            <a:r>
              <a:rPr lang="en-US" dirty="0"/>
              <a:t>Best Subset: interpretable</a:t>
            </a:r>
          </a:p>
          <a:p>
            <a:pPr lvl="1"/>
            <a:r>
              <a:rPr lang="en-US" dirty="0"/>
              <a:t>MLR: sensitive to multicollinearity</a:t>
            </a:r>
          </a:p>
          <a:p>
            <a:pPr lvl="1"/>
            <a:r>
              <a:rPr lang="en-US" dirty="0"/>
              <a:t>Random Forest: best for nonlinear patterns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4544F8-9D58-ED7E-44D5-DA3D36077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8" y="1828800"/>
            <a:ext cx="4635738" cy="465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19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24006-088A-3AF3-0B13-1546B0C19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4814"/>
            <a:ext cx="10698480" cy="1097280"/>
          </a:xfrm>
        </p:spPr>
        <p:txBody>
          <a:bodyPr/>
          <a:lstStyle/>
          <a:p>
            <a:r>
              <a:rPr lang="en-US" dirty="0"/>
              <a:t>Simulation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F9E13-085F-104D-A8D1-F09AFCF9485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8491" y="1509136"/>
            <a:ext cx="5892061" cy="4214553"/>
          </a:xfrm>
        </p:spPr>
        <p:txBody>
          <a:bodyPr>
            <a:normAutofit/>
          </a:bodyPr>
          <a:lstStyle/>
          <a:p>
            <a:r>
              <a:rPr lang="en-US" sz="2400" dirty="0"/>
              <a:t>Random Forest shows higher variability </a:t>
            </a:r>
          </a:p>
          <a:p>
            <a:r>
              <a:rPr lang="en-US" sz="2400" dirty="0"/>
              <a:t>LASSO is stable and consistent </a:t>
            </a:r>
          </a:p>
          <a:p>
            <a:r>
              <a:rPr lang="en-US" sz="2400" dirty="0"/>
              <a:t>Linear models perform well in baseline &amp; multicollinearity </a:t>
            </a:r>
          </a:p>
          <a:p>
            <a:r>
              <a:rPr lang="en-US" sz="2400" dirty="0"/>
              <a:t>RF performs best under nonlinearity</a:t>
            </a:r>
          </a:p>
          <a:p>
            <a:r>
              <a:rPr lang="en-US" sz="2400" dirty="0"/>
              <a:t>No single model dominates across all scenarios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FE4480-EC29-53B3-B2AB-76B7C3461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4"/>
          <a:stretch>
            <a:fillRect/>
          </a:stretch>
        </p:blipFill>
        <p:spPr bwMode="auto">
          <a:xfrm>
            <a:off x="6675120" y="1484198"/>
            <a:ext cx="5407029" cy="38896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4437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20972-1303-2F9B-382A-FF4F63033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7C9A966F-5C60-C85D-F25F-7B372BE23ABB}"/>
              </a:ext>
            </a:extLst>
          </p:cNvPr>
          <p:cNvSpPr/>
          <p:nvPr/>
        </p:nvSpPr>
        <p:spPr>
          <a:xfrm>
            <a:off x="299258" y="2302625"/>
            <a:ext cx="11762509" cy="2410691"/>
          </a:xfrm>
          <a:prstGeom prst="horizontalScroll">
            <a:avLst/>
          </a:prstGeom>
          <a:solidFill>
            <a:srgbClr val="0C1B43"/>
          </a:solidFill>
          <a:ln>
            <a:solidFill>
              <a:srgbClr val="D2D7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7B7AE5-4A38-0591-5E78-F11E4B7B6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4814"/>
            <a:ext cx="10698480" cy="1097280"/>
          </a:xfrm>
        </p:spPr>
        <p:txBody>
          <a:bodyPr/>
          <a:lstStyle/>
          <a:p>
            <a:r>
              <a:rPr lang="en-US" dirty="0"/>
              <a:t>Simulation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492A-596E-83B5-0682-4AF55E15566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15082" y="2768137"/>
            <a:ext cx="11361836" cy="13217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i="1" dirty="0">
                <a:solidFill>
                  <a:schemeClr val="bg2">
                    <a:lumMod val="90000"/>
                  </a:schemeClr>
                </a:solidFill>
              </a:rPr>
              <a:t>Simulation confirms that LASSO is the most stable model,</a:t>
            </a:r>
          </a:p>
          <a:p>
            <a:pPr marL="0" indent="0" algn="ctr">
              <a:buNone/>
            </a:pPr>
            <a:r>
              <a:rPr lang="en-US" sz="2800" b="1" i="1" dirty="0">
                <a:solidFill>
                  <a:schemeClr val="bg2">
                    <a:lumMod val="90000"/>
                  </a:schemeClr>
                </a:solidFill>
              </a:rPr>
              <a:t> while Random Forest only improves performance under nonlinearity</a:t>
            </a:r>
          </a:p>
        </p:txBody>
      </p:sp>
    </p:spTree>
    <p:extLst>
      <p:ext uri="{BB962C8B-B14F-4D97-AF65-F5344CB8AC3E}">
        <p14:creationId xmlns:p14="http://schemas.microsoft.com/office/powerpoint/2010/main" val="3529803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5B9E2-B8E4-E149-F280-2EDFFA735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0F0A8-60AD-FAB9-F745-A79D44F221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884CC4F-B4CA-527A-9C67-E989009A66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5252" r="25252"/>
          <a:stretch/>
        </p:blipFill>
        <p:spPr>
          <a:custGeom>
            <a:avLst/>
            <a:gdLst>
              <a:gd name="connsiteX0" fmla="*/ 328822 w 3840480"/>
              <a:gd name="connsiteY0" fmla="*/ 0 h 5486400"/>
              <a:gd name="connsiteX1" fmla="*/ 3511658 w 3840480"/>
              <a:gd name="connsiteY1" fmla="*/ 0 h 5486400"/>
              <a:gd name="connsiteX2" fmla="*/ 3840480 w 3840480"/>
              <a:gd name="connsiteY2" fmla="*/ 328822 h 5486400"/>
              <a:gd name="connsiteX3" fmla="*/ 3840480 w 3840480"/>
              <a:gd name="connsiteY3" fmla="*/ 5157578 h 5486400"/>
              <a:gd name="connsiteX4" fmla="*/ 3511658 w 3840480"/>
              <a:gd name="connsiteY4" fmla="*/ 5486400 h 5486400"/>
              <a:gd name="connsiteX5" fmla="*/ 328822 w 3840480"/>
              <a:gd name="connsiteY5" fmla="*/ 5486400 h 5486400"/>
              <a:gd name="connsiteX6" fmla="*/ 0 w 3840480"/>
              <a:gd name="connsiteY6" fmla="*/ 5157578 h 5486400"/>
              <a:gd name="connsiteX7" fmla="*/ 0 w 3840480"/>
              <a:gd name="connsiteY7" fmla="*/ 328822 h 5486400"/>
              <a:gd name="connsiteX8" fmla="*/ 328822 w 3840480"/>
              <a:gd name="connsiteY8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0480" h="5486400">
                <a:moveTo>
                  <a:pt x="328822" y="0"/>
                </a:moveTo>
                <a:lnTo>
                  <a:pt x="3511658" y="0"/>
                </a:lnTo>
                <a:cubicBezTo>
                  <a:pt x="3693261" y="0"/>
                  <a:pt x="3840480" y="147219"/>
                  <a:pt x="3840480" y="328822"/>
                </a:cubicBezTo>
                <a:lnTo>
                  <a:pt x="3840480" y="5157578"/>
                </a:lnTo>
                <a:cubicBezTo>
                  <a:pt x="3840480" y="5339181"/>
                  <a:pt x="3693261" y="5486400"/>
                  <a:pt x="3511658" y="5486400"/>
                </a:cubicBezTo>
                <a:lnTo>
                  <a:pt x="328822" y="5486400"/>
                </a:lnTo>
                <a:cubicBezTo>
                  <a:pt x="147219" y="5486400"/>
                  <a:pt x="0" y="5339181"/>
                  <a:pt x="0" y="5157578"/>
                </a:cubicBezTo>
                <a:lnTo>
                  <a:pt x="0" y="328822"/>
                </a:lnTo>
                <a:cubicBezTo>
                  <a:pt x="0" y="147219"/>
                  <a:pt x="147219" y="0"/>
                  <a:pt x="32882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7379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0629" y="5014179"/>
            <a:ext cx="4937760" cy="1386621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What is baseball?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17320"/>
            <a:ext cx="5303520" cy="4023360"/>
          </a:xfrm>
          <a:noFill/>
        </p:spPr>
        <p:txBody>
          <a:bodyPr lIns="0" tIns="0" rIns="0" bIns="0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Sport played on various levels</a:t>
            </a:r>
          </a:p>
          <a:p>
            <a:r>
              <a:rPr lang="en-US" dirty="0">
                <a:solidFill>
                  <a:srgbClr val="000000"/>
                </a:solidFill>
              </a:rPr>
              <a:t>Focused on Major League Baseball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30 teams</a:t>
            </a:r>
          </a:p>
          <a:p>
            <a:r>
              <a:rPr lang="en-US" dirty="0">
                <a:solidFill>
                  <a:srgbClr val="000000"/>
                </a:solidFill>
              </a:rPr>
              <a:t>1869 was year it was founded</a:t>
            </a:r>
          </a:p>
          <a:p>
            <a:r>
              <a:rPr lang="en-US" dirty="0">
                <a:solidFill>
                  <a:srgbClr val="000000"/>
                </a:solidFill>
              </a:rPr>
              <a:t>1903 was year it became more modernized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AL/NL divide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First WS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90F1BD-D4FF-34B9-C3AF-4675F1E6C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95450" y="172494"/>
            <a:ext cx="3034938" cy="2376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5FB882-1265-D29C-AF00-DA121BFDA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760" y="4010025"/>
            <a:ext cx="3348990" cy="279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294 -0.13171 L -0.03294 -0.13171 C -0.03073 -0.12824 -0.02838 -0.12454 -0.02604 -0.12107 C -0.02487 -0.11921 -0.02344 -0.11829 -0.02252 -0.11644 C -0.022 -0.11505 -0.02213 -0.11319 -0.02161 -0.11157 C -0.02018 -0.10648 -0.01992 -0.10694 -0.01732 -0.10394 C -0.0151 -0.08796 -0.01862 -0.10671 -0.01289 -0.09468 C -0.01224 -0.09306 -0.01263 -0.09028 -0.01211 -0.08843 C -0.01146 -0.08657 -0.01029 -0.08542 -0.0095 -0.0838 C -0.00846 -0.08171 -0.00755 -0.07986 -0.0069 -0.07755 C -0.00547 -0.07361 -0.00469 -0.06898 -0.00338 -0.06505 C -0.00182 -0.06088 0.00026 -0.05694 0.00182 -0.05278 L 0.00534 -0.04352 C 0.0056 -0.04028 0.0056 -0.03704 0.00625 -0.03426 C 0.00716 -0.02986 0.00886 -0.02616 0.00977 -0.02176 L 0.01055 -0.01713 C 0.01094 -0.00718 0.01107 0.00255 0.01146 0.01227 C 0.01289 0.04375 0.01068 0.03449 0.01498 0.04954 C 0.01615 0.06782 0.01524 0.05903 0.01758 0.07593 C 0.01784 0.07801 0.01823 0.08009 0.01849 0.08218 C 0.01875 0.08472 0.01888 0.0875 0.01927 0.08981 C 0.01979 0.09213 0.02044 0.09398 0.02109 0.09606 C 0.02136 0.09861 0.02175 0.10116 0.02188 0.10393 C 0.02227 0.10856 0.0224 0.11319 0.02279 0.11782 C 0.02448 0.13472 0.02448 0.12546 0.0263 0.14097 C 0.02682 0.14583 0.02787 0.16204 0.028 0.16597 C 0.02839 0.18912 0.02839 0.21227 0.02891 0.23565 C 0.02904 0.24028 0.02969 0.24491 0.02982 0.24954 C 0.03034 0.28472 0.03008 0.31991 0.0306 0.35509 C 0.03073 0.35926 0.03125 0.36319 0.03151 0.36736 C 0.03294 0.38958 0.03177 0.37315 0.03333 0.39213 C 0.03386 0.41921 0.03359 0.4294 0.03594 0.45417 C 0.03633 0.45856 0.03711 0.4625 0.03763 0.46667 C 0.03971 0.48171 0.03711 0.46296 0.03932 0.48056 C 0.03958 0.48264 0.03998 0.48472 0.04024 0.48681 C 0.0405 0.50393 0.0405 0.52083 0.04115 0.53796 C 0.04115 0.53958 0.04219 0.53495 0.04206 0.53333 C 0.04154 0.53032 0.04011 0.52824 0.03932 0.52546 C 0.03893 0.52407 0.03854 0.52083 0.03854 0.52083 L 0.03854 0.52083 C 0.03971 0.5162 0.04102 0.51181 0.04206 0.50694 C 0.0431 0.50185 0.04349 0.49653 0.04466 0.49143 C 0.04518 0.48866 0.04649 0.48634 0.04727 0.4838 C 0.04818 0.48009 0.04896 0.47639 0.04987 0.47292 C 0.05039 0.47083 0.05104 0.46875 0.05156 0.46667 C 0.053 0.46088 0.05195 0.46204 0.05417 0.45579 C 0.05469 0.45463 0.05547 0.45393 0.05599 0.45278 C 0.05664 0.45116 0.0569 0.44931 0.05768 0.44815 C 0.05873 0.44653 0.06003 0.44606 0.0612 0.44491 C 0.06797 0.42083 0.05703 0.45764 0.06641 0.43403 C 0.06706 0.43241 0.06667 0.42986 0.06732 0.42778 C 0.06823 0.425 0.06966 0.42292 0.07083 0.42014 C 0.07175 0.41759 0.0724 0.41481 0.07344 0.41227 C 0.07435 0.41018 0.07591 0.40856 0.07682 0.40625 C 0.0862 0.38495 0.07344 0.41157 0.08125 0.39074 C 0.08216 0.38819 0.08359 0.38657 0.08477 0.38449 C 0.08633 0.37338 0.08464 0.38171 0.08998 0.36898 C 0.10534 0.33264 0.08958 0.36806 0.09961 0.3456 C 0.09974 0.34491 0.10078 0.33611 0.1013 0.33495 C 0.10195 0.3331 0.103 0.33171 0.10391 0.33032 C 0.10482 0.32523 0.10456 0.32431 0.10742 0.32083 C 0.1082 0.31991 0.10912 0.31991 0.11003 0.31944 C 0.11172 0.30787 0.10938 0.31759 0.11432 0.30995 C 0.11524 0.3088 0.11537 0.30671 0.11615 0.30532 C 0.11693 0.30417 0.11797 0.30347 0.11875 0.30231 C 0.1194 0.30139 0.11992 0.30023 0.12044 0.29931 C 0.12162 0.29745 0.12305 0.29653 0.12396 0.29444 C 0.12539 0.29167 0.12617 0.28819 0.12748 0.28518 C 0.12865 0.28264 0.12982 0.28009 0.13099 0.27755 C 0.13633 0.26481 0.12826 0.28241 0.13529 0.26667 C 0.13672 0.26343 0.13828 0.26042 0.13971 0.25741 C 0.14037 0.25579 0.14102 0.2544 0.14141 0.25278 C 0.1418 0.25116 0.1418 0.24931 0.14232 0.24815 C 0.14349 0.24514 0.14544 0.24329 0.14662 0.24028 C 0.14896 0.23449 0.15039 0.22731 0.15274 0.22176 C 0.15365 0.21968 0.1543 0.21713 0.15534 0.21551 C 0.1569 0.21296 0.15886 0.21134 0.16055 0.20926 C 0.17136 0.1787 0.15742 0.2162 0.17201 0.18449 C 0.1737 0.18079 0.17448 0.17569 0.1763 0.17199 C 0.178 0.16852 0.18047 0.1662 0.18242 0.16273 C 0.18399 0.15995 0.18516 0.15625 0.18672 0.15347 C 0.19011 0.14792 0.19401 0.14375 0.19727 0.13796 C 0.19896 0.13495 0.20065 0.13148 0.20248 0.1287 C 0.20443 0.12569 0.20664 0.12361 0.20859 0.12083 C 0.20951 0.11944 0.21029 0.11782 0.2112 0.1162 C 0.21315 0.11296 0.21537 0.11018 0.21732 0.10694 C 0.21888 0.1044 0.21992 0.10116 0.22162 0.09931 C 0.22383 0.09653 0.2263 0.09514 0.22865 0.09306 C 0.23281 0.08889 0.23711 0.08565 0.24089 0.08056 C 0.24206 0.07893 0.2431 0.07708 0.2444 0.07593 C 0.2457 0.07454 0.2474 0.07431 0.2487 0.07292 C 0.25625 0.06528 0.2556 0.06343 0.26263 0.05741 C 0.26602 0.0544 0.26966 0.05255 0.27318 0.04954 C 0.27461 0.04838 0.27591 0.0463 0.27748 0.04491 C 0.27995 0.04282 0.28464 0.04028 0.28711 0.03866 C 0.29479 0.02847 0.29128 0.03102 0.29662 0.02778 C 0.29909 0.02083 0.30182 0.01111 0.30625 0.00764 C 0.30833 0.00625 0.31042 0.00486 0.31237 0.00301 C 0.31615 -0.00046 0.31992 -0.00394 0.3237 -0.00787 C 0.32669 -0.01065 0.32943 -0.01435 0.33242 -0.01713 C 0.33412 -0.01852 0.33594 -0.01875 0.33763 -0.02014 C 0.34102 -0.02292 0.34518 -0.02917 0.34818 -0.03264 C 0.34987 -0.03449 0.35716 -0.0419 0.35951 -0.04352 C 0.37734 -0.05556 0.3905 -0.06366 0.40912 -0.0713 C 0.41406 -0.07338 0.41901 -0.07616 0.42396 -0.07755 C 0.42826 -0.0787 0.43268 -0.0787 0.43711 -0.07917 C 0.46628 -0.08958 0.43516 -0.0787 0.46146 -0.08681 C 0.46615 -0.08819 0.47083 -0.09028 0.47552 -0.09144 C 0.48177 -0.09329 0.48828 -0.09444 0.49466 -0.09607 C 0.51224 -0.10069 0.49974 -0.09838 0.51732 -0.10093 C 0.52005 -0.10185 0.52865 -0.10509 0.53216 -0.10556 C 0.54141 -0.10625 0.55078 -0.10648 0.56003 -0.10694 C 0.56302 -0.1081 0.56589 -0.10949 0.56875 -0.11019 C 0.5724 -0.11088 0.59024 -0.11273 0.59323 -0.11319 C 0.62643 -0.11875 0.58958 -0.11435 0.62292 -0.11782 L 0.67695 -0.11482 C 0.67982 -0.11458 0.68281 -0.11389 0.68568 -0.11319 C 0.69557 -0.11088 0.7056 -0.10995 0.71537 -0.10556 C 0.71966 -0.10347 0.72409 -0.10162 0.72839 -0.09931 C 0.73281 -0.09699 0.73698 -0.09352 0.74141 -0.09144 C 0.74401 -0.09028 0.74675 -0.09051 0.74935 -0.09005 C 0.76992 -0.07616 0.74089 -0.09491 0.76498 -0.08218 C 0.76719 -0.08102 0.76901 -0.0787 0.77109 -0.07755 C 0.77422 -0.07569 0.77748 -0.07454 0.78073 -0.07292 C 0.78451 -0.07083 0.78828 -0.06852 0.79206 -0.06667 C 0.80742 -0.05926 0.79206 -0.06852 0.80951 -0.05903 C 0.81667 -0.05486 0.8112 -0.05671 0.81914 -0.05116 C 0.82109 -0.04977 0.82318 -0.04907 0.82513 -0.04815 C 0.82669 -0.04653 0.828 -0.04468 0.82956 -0.04352 C 0.83281 -0.04097 0.83945 -0.03866 0.84258 -0.03426 C 0.84583 -0.02963 0.84792 -0.02269 0.8513 -0.01875 C 0.85313 -0.01667 0.85508 -0.01505 0.85664 -0.0125 C 0.8655 0.00185 0.85677 -0.00671 0.86445 3.7037E-7 C 0.86537 0.00208 0.86602 0.0044 0.86706 0.00625 C 0.87591 0.02014 0.86875 0.00671 0.87578 0.01551 C 0.88151 0.02268 0.87539 0.01829 0.88099 0.02176 C 0.88412 0.02546 0.88646 0.02778 0.8888 0.03403 C 0.89089 0.03935 0.89089 0.04028 0.89414 0.04491 C 0.89636 0.04815 0.8987 0.05116 0.90104 0.05417 C 0.90221 0.05579 0.90352 0.05694 0.90456 0.0588 L 0.91159 0.0713 C 0.91237 0.07292 0.91315 0.07477 0.91419 0.07593 L 0.9168 0.07893 L 1.04766 -0.08681 L 1.04766 -0.08681 " pathEditMode="relative" ptsTypes="AAAAAAAAAAAAAAAAAAAAAAAAAAAAAAAAAAAAAAAAAAAAAAAAAA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10DC7-5D0C-E72B-E4BA-B9B21076A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1581" y="138223"/>
            <a:ext cx="6251945" cy="6496493"/>
          </a:xfrm>
        </p:spPr>
        <p:txBody>
          <a:bodyPr>
            <a:normAutofit/>
          </a:bodyPr>
          <a:lstStyle/>
          <a:p>
            <a:r>
              <a:rPr lang="en-US" dirty="0"/>
              <a:t>Aaron judge is the best player in baseball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~~~~~~~~~~~~~~~~~~~~~~~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If </a:t>
            </a:r>
            <a:r>
              <a:rPr lang="en-US" dirty="0" err="1"/>
              <a:t>juan</a:t>
            </a:r>
            <a:r>
              <a:rPr lang="en-US" dirty="0"/>
              <a:t> soto would’ve chosen the </a:t>
            </a:r>
            <a:r>
              <a:rPr lang="en-US" dirty="0" err="1"/>
              <a:t>yankees</a:t>
            </a:r>
            <a:r>
              <a:rPr lang="en-US" dirty="0"/>
              <a:t>, he’d be slightly less overpaid right now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94C8B99-A243-99C0-AD1B-5A3DC7418F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196" r="9196"/>
          <a:stretch/>
        </p:blipFill>
        <p:spPr>
          <a:xfrm>
            <a:off x="636588" y="690563"/>
            <a:ext cx="3841750" cy="5486400"/>
          </a:xfrm>
          <a:custGeom>
            <a:avLst/>
            <a:gdLst>
              <a:gd name="connsiteX0" fmla="*/ 328822 w 3840480"/>
              <a:gd name="connsiteY0" fmla="*/ 0 h 5486400"/>
              <a:gd name="connsiteX1" fmla="*/ 3511658 w 3840480"/>
              <a:gd name="connsiteY1" fmla="*/ 0 h 5486400"/>
              <a:gd name="connsiteX2" fmla="*/ 3840480 w 3840480"/>
              <a:gd name="connsiteY2" fmla="*/ 328822 h 5486400"/>
              <a:gd name="connsiteX3" fmla="*/ 3840480 w 3840480"/>
              <a:gd name="connsiteY3" fmla="*/ 5157578 h 5486400"/>
              <a:gd name="connsiteX4" fmla="*/ 3511658 w 3840480"/>
              <a:gd name="connsiteY4" fmla="*/ 5486400 h 5486400"/>
              <a:gd name="connsiteX5" fmla="*/ 328822 w 3840480"/>
              <a:gd name="connsiteY5" fmla="*/ 5486400 h 5486400"/>
              <a:gd name="connsiteX6" fmla="*/ 0 w 3840480"/>
              <a:gd name="connsiteY6" fmla="*/ 5157578 h 5486400"/>
              <a:gd name="connsiteX7" fmla="*/ 0 w 3840480"/>
              <a:gd name="connsiteY7" fmla="*/ 328822 h 5486400"/>
              <a:gd name="connsiteX8" fmla="*/ 328822 w 3840480"/>
              <a:gd name="connsiteY8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0480" h="5486400">
                <a:moveTo>
                  <a:pt x="328822" y="0"/>
                </a:moveTo>
                <a:lnTo>
                  <a:pt x="3511658" y="0"/>
                </a:lnTo>
                <a:cubicBezTo>
                  <a:pt x="3693261" y="0"/>
                  <a:pt x="3840480" y="147219"/>
                  <a:pt x="3840480" y="328822"/>
                </a:cubicBezTo>
                <a:lnTo>
                  <a:pt x="3840480" y="5157578"/>
                </a:lnTo>
                <a:cubicBezTo>
                  <a:pt x="3840480" y="5339181"/>
                  <a:pt x="3693261" y="5486400"/>
                  <a:pt x="3511658" y="5486400"/>
                </a:cubicBezTo>
                <a:lnTo>
                  <a:pt x="328822" y="5486400"/>
                </a:lnTo>
                <a:cubicBezTo>
                  <a:pt x="147219" y="5486400"/>
                  <a:pt x="0" y="5339181"/>
                  <a:pt x="0" y="5157578"/>
                </a:cubicBezTo>
                <a:lnTo>
                  <a:pt x="0" y="328822"/>
                </a:lnTo>
                <a:cubicBezTo>
                  <a:pt x="0" y="147219"/>
                  <a:pt x="147219" y="0"/>
                  <a:pt x="32882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5828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F2E09-F593-76AA-3EC9-978D7EC7E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51DAE-A7CE-4393-F6ED-4D4BD4D74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1581" y="138223"/>
            <a:ext cx="6251945" cy="6496493"/>
          </a:xfrm>
        </p:spPr>
        <p:txBody>
          <a:bodyPr>
            <a:normAutofit/>
          </a:bodyPr>
          <a:lstStyle/>
          <a:p>
            <a:r>
              <a:rPr lang="en-US" dirty="0"/>
              <a:t>Aaron judge is the best player in baseball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~~~~~~~~~~~~~~~~~~~~~~~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If </a:t>
            </a:r>
            <a:r>
              <a:rPr lang="en-US" dirty="0" err="1"/>
              <a:t>juan</a:t>
            </a:r>
            <a:r>
              <a:rPr lang="en-US" dirty="0"/>
              <a:t> soto would’ve chosen the </a:t>
            </a:r>
            <a:r>
              <a:rPr lang="en-US" dirty="0" err="1"/>
              <a:t>yankees</a:t>
            </a:r>
            <a:r>
              <a:rPr lang="en-US" dirty="0"/>
              <a:t>, he’d be slightly less overpaid right now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95044AC-7C0E-C5E8-05AC-7F07975DBF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196" r="9196"/>
          <a:stretch/>
        </p:blipFill>
        <p:spPr>
          <a:xfrm>
            <a:off x="636588" y="690563"/>
            <a:ext cx="3841750" cy="5486400"/>
          </a:xfrm>
          <a:custGeom>
            <a:avLst/>
            <a:gdLst>
              <a:gd name="connsiteX0" fmla="*/ 328822 w 3840480"/>
              <a:gd name="connsiteY0" fmla="*/ 0 h 5486400"/>
              <a:gd name="connsiteX1" fmla="*/ 3511658 w 3840480"/>
              <a:gd name="connsiteY1" fmla="*/ 0 h 5486400"/>
              <a:gd name="connsiteX2" fmla="*/ 3840480 w 3840480"/>
              <a:gd name="connsiteY2" fmla="*/ 328822 h 5486400"/>
              <a:gd name="connsiteX3" fmla="*/ 3840480 w 3840480"/>
              <a:gd name="connsiteY3" fmla="*/ 5157578 h 5486400"/>
              <a:gd name="connsiteX4" fmla="*/ 3511658 w 3840480"/>
              <a:gd name="connsiteY4" fmla="*/ 5486400 h 5486400"/>
              <a:gd name="connsiteX5" fmla="*/ 328822 w 3840480"/>
              <a:gd name="connsiteY5" fmla="*/ 5486400 h 5486400"/>
              <a:gd name="connsiteX6" fmla="*/ 0 w 3840480"/>
              <a:gd name="connsiteY6" fmla="*/ 5157578 h 5486400"/>
              <a:gd name="connsiteX7" fmla="*/ 0 w 3840480"/>
              <a:gd name="connsiteY7" fmla="*/ 328822 h 5486400"/>
              <a:gd name="connsiteX8" fmla="*/ 328822 w 3840480"/>
              <a:gd name="connsiteY8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0480" h="5486400">
                <a:moveTo>
                  <a:pt x="328822" y="0"/>
                </a:moveTo>
                <a:lnTo>
                  <a:pt x="3511658" y="0"/>
                </a:lnTo>
                <a:cubicBezTo>
                  <a:pt x="3693261" y="0"/>
                  <a:pt x="3840480" y="147219"/>
                  <a:pt x="3840480" y="328822"/>
                </a:cubicBezTo>
                <a:lnTo>
                  <a:pt x="3840480" y="5157578"/>
                </a:lnTo>
                <a:cubicBezTo>
                  <a:pt x="3840480" y="5339181"/>
                  <a:pt x="3693261" y="5486400"/>
                  <a:pt x="3511658" y="5486400"/>
                </a:cubicBezTo>
                <a:lnTo>
                  <a:pt x="328822" y="5486400"/>
                </a:lnTo>
                <a:cubicBezTo>
                  <a:pt x="147219" y="5486400"/>
                  <a:pt x="0" y="5339181"/>
                  <a:pt x="0" y="5157578"/>
                </a:cubicBezTo>
                <a:lnTo>
                  <a:pt x="0" y="328822"/>
                </a:lnTo>
                <a:cubicBezTo>
                  <a:pt x="0" y="147219"/>
                  <a:pt x="147219" y="0"/>
                  <a:pt x="328822" y="0"/>
                </a:cubicBezTo>
                <a:close/>
              </a:path>
            </a:pathLst>
          </a:custGeom>
        </p:spPr>
      </p:pic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0A09CA15-F18E-1AED-1772-450833D7DDC1}"/>
              </a:ext>
            </a:extLst>
          </p:cNvPr>
          <p:cNvSpPr/>
          <p:nvPr/>
        </p:nvSpPr>
        <p:spPr>
          <a:xfrm>
            <a:off x="5394091" y="739833"/>
            <a:ext cx="6542116" cy="5261956"/>
          </a:xfrm>
          <a:prstGeom prst="snip2Diag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Just Joking</a:t>
            </a:r>
          </a:p>
        </p:txBody>
      </p:sp>
    </p:spTree>
    <p:extLst>
      <p:ext uri="{BB962C8B-B14F-4D97-AF65-F5344CB8AC3E}">
        <p14:creationId xmlns:p14="http://schemas.microsoft.com/office/powerpoint/2010/main" val="3882939101"/>
      </p:ext>
    </p:extLst>
  </p:cSld>
  <p:clrMapOvr>
    <a:masterClrMapping/>
  </p:clrMapOvr>
  <p:transition spd="slow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49FC1-AEA3-34D4-EAA7-1B70B4D3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23175"/>
            <a:ext cx="10698480" cy="1097280"/>
          </a:xfrm>
        </p:spPr>
        <p:txBody>
          <a:bodyPr/>
          <a:lstStyle/>
          <a:p>
            <a:r>
              <a:rPr lang="en-US" dirty="0"/>
              <a:t>The real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FC5A8-1384-811D-A11B-834A823EB09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1248" y="1796902"/>
            <a:ext cx="10515600" cy="4238138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Overpaid and underpaid players are largely consistent across models </a:t>
            </a:r>
          </a:p>
          <a:p>
            <a:r>
              <a:rPr lang="en-US" sz="2800" dirty="0"/>
              <a:t>There are clear discrepancies between predicted and actual salaries </a:t>
            </a:r>
          </a:p>
          <a:p>
            <a:r>
              <a:rPr lang="en-US" sz="2800" dirty="0"/>
              <a:t>LASSO provides the </a:t>
            </a:r>
            <a:r>
              <a:rPr lang="en-US" sz="2800" b="1" dirty="0"/>
              <a:t>best overall balance of accuracy and interpretability </a:t>
            </a:r>
          </a:p>
          <a:p>
            <a:r>
              <a:rPr lang="en-US" sz="2800" dirty="0"/>
              <a:t>Key drivers of salary are consistent across models:</a:t>
            </a:r>
            <a:br>
              <a:rPr lang="en-US" sz="2800" dirty="0"/>
            </a:br>
            <a:r>
              <a:rPr lang="en-US" sz="2800" dirty="0"/>
              <a:t>WAR per season, AVG, and experience (seasons played)</a:t>
            </a:r>
          </a:p>
          <a:p>
            <a:r>
              <a:rPr lang="en-US" sz="2800" dirty="0"/>
              <a:t>No single model dominates:</a:t>
            </a:r>
            <a:br>
              <a:rPr lang="en-US" sz="2800" dirty="0"/>
            </a:br>
            <a:r>
              <a:rPr lang="en-US" sz="2800" dirty="0"/>
              <a:t>- LASSO is most stable </a:t>
            </a:r>
            <a:br>
              <a:rPr lang="en-US" sz="2800" dirty="0"/>
            </a:br>
            <a:r>
              <a:rPr lang="en-US" sz="2800" dirty="0"/>
              <a:t>- Random Forest performs best under nonlinearity</a:t>
            </a:r>
          </a:p>
          <a:p>
            <a:pPr marL="0" indent="0">
              <a:buNone/>
            </a:pPr>
            <a:r>
              <a:rPr lang="en-US" sz="2800" b="1" i="1" dirty="0"/>
              <a:t>A simple, interpretable model (LASSO) is sufficient for practical salary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53E47-AC7F-0E28-374B-58685EACF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454" y="1796903"/>
            <a:ext cx="186410" cy="281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39CE21-C8C4-6517-F24F-CD386B497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44" y="2354630"/>
            <a:ext cx="186410" cy="281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C3834D-7672-28D3-F2D9-67D039C9D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36" y="2771717"/>
            <a:ext cx="186410" cy="28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4CFF22-090D-42FC-FA30-77491680C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36" y="3287924"/>
            <a:ext cx="186410" cy="28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88B83B-556A-277C-D0F8-E1986E7DD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32" y="4072954"/>
            <a:ext cx="186410" cy="28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61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8DCAC-909E-2E0B-0E5E-D497CFE52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41A2-EE0C-A152-43AA-EFDB241A4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23175"/>
            <a:ext cx="10698480" cy="1097280"/>
          </a:xfrm>
        </p:spPr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4E8D7-EF7A-F2C0-0410-899B5DCFA9E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1248" y="1796902"/>
            <a:ext cx="10515600" cy="4238138"/>
          </a:xfrm>
        </p:spPr>
        <p:txBody>
          <a:bodyPr>
            <a:normAutofit/>
          </a:bodyPr>
          <a:lstStyle/>
          <a:p>
            <a:r>
              <a:rPr lang="en-US" sz="2800" dirty="0"/>
              <a:t>Focused on offensive primarily, with minority number of defensive stats, no pitching, or contextual factors (injury history, contract structure, market conditions, </a:t>
            </a:r>
            <a:r>
              <a:rPr lang="en-US" sz="2800" dirty="0" err="1"/>
              <a:t>etc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While Random Forest provides indirect evidence of potential nonlinearities and interactions, these effects were not explicitly modeled within the regression framework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A9DD8-F218-EB20-BCE1-3BA90C6E6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736010"/>
            <a:ext cx="449874" cy="578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AFAE3-0AEB-8BCA-09D1-B64B77148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3827336"/>
            <a:ext cx="449875" cy="57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54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97C41-F4C9-B3E7-C20A-47E11FC60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7EA01-04B8-9C0F-A834-264B437EB1D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Extend analysis to include pitching performance. Pitching has absolutely exploded in recent years</a:t>
            </a:r>
          </a:p>
          <a:p>
            <a:r>
              <a:rPr lang="en-US" sz="2800" dirty="0"/>
              <a:t>Incorporate longitudinal data to capture player value over time </a:t>
            </a:r>
          </a:p>
          <a:p>
            <a:r>
              <a:rPr lang="en-US" sz="2800" dirty="0"/>
              <a:t>Explore additional machine learning methods </a:t>
            </a:r>
          </a:p>
          <a:p>
            <a:r>
              <a:rPr lang="en-US" sz="2800" dirty="0"/>
              <a:t>Include interaction terms and nonlinear transformations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76D0E-38E3-479F-AABA-2466BB4F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2377440"/>
            <a:ext cx="441559" cy="571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DBB6B-1603-0A0B-3A5D-3BF02FF53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43" y="3992880"/>
            <a:ext cx="441559" cy="571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133F30-FFA3-5F90-BB94-038E2A488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83" y="3337700"/>
            <a:ext cx="368796" cy="571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58414A-FBC1-2708-E0DA-96F89F057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85" y="4667425"/>
            <a:ext cx="368796" cy="57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133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A282B-21A3-6C2D-4EC9-AE1DE0B43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251" y="398215"/>
            <a:ext cx="8261497" cy="764429"/>
          </a:xfrm>
        </p:spPr>
        <p:txBody>
          <a:bodyPr>
            <a:normAutofit/>
          </a:bodyPr>
          <a:lstStyle/>
          <a:p>
            <a:r>
              <a:rPr lang="en-US" dirty="0"/>
              <a:t>Thank you! Any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54F7B-50B9-4EC0-5211-EEE0CF5AA1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/>
              <a:t>Thank you to my advisor on this project Dr. Nadeesha Jayaweera – I hope you enjoyed learning about baseball this semester!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9E25C-8577-241E-325F-69AFEE3F09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Thank you to my reader Dr. </a:t>
            </a:r>
            <a:r>
              <a:rPr lang="en-US" sz="2800" dirty="0" err="1"/>
              <a:t>Einsporn</a:t>
            </a:r>
            <a:r>
              <a:rPr lang="en-US" sz="2800" dirty="0"/>
              <a:t>! Sorry the paper was so long…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66D611-E85B-BB62-6163-5FE36EA1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" y="4276313"/>
            <a:ext cx="4166782" cy="1709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E0BA75-7FD0-904E-2C54-CC3246756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162" y="4276313"/>
            <a:ext cx="4345220" cy="157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33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567FAA-9C92-EA80-596B-D1C126355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67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8DBD967-B223-0409-3A48-E74EB4C8DA14}"/>
                  </a:ext>
                </a:extLst>
              </p14:cNvPr>
              <p14:cNvContentPartPr/>
              <p14:nvPr/>
            </p14:nvContentPartPr>
            <p14:xfrm>
              <a:off x="9448427" y="5839118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8DBD967-B223-0409-3A48-E74EB4C8DA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85787" y="5776118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B69A3BCF-E1A8-7A54-B382-B212C375A699}"/>
              </a:ext>
            </a:extLst>
          </p:cNvPr>
          <p:cNvGrpSpPr/>
          <p:nvPr/>
        </p:nvGrpSpPr>
        <p:grpSpPr>
          <a:xfrm>
            <a:off x="8224269" y="5357438"/>
            <a:ext cx="4554000" cy="953027"/>
            <a:chOff x="8224269" y="5357438"/>
            <a:chExt cx="4554000" cy="95302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8C24C74-B058-0245-CB76-5F5B54C6B47E}"/>
                    </a:ext>
                  </a:extLst>
                </p14:cNvPr>
                <p14:cNvContentPartPr/>
                <p14:nvPr/>
              </p14:nvContentPartPr>
              <p14:xfrm>
                <a:off x="8229827" y="5357438"/>
                <a:ext cx="4126680" cy="746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8C24C74-B058-0245-CB76-5F5B54C6B47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167187" y="5294438"/>
                  <a:ext cx="4252320" cy="87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06BAEEC-3C93-84DD-1BAC-A6DF201637CF}"/>
                    </a:ext>
                  </a:extLst>
                </p14:cNvPr>
                <p14:cNvContentPartPr/>
                <p14:nvPr/>
              </p14:nvContentPartPr>
              <p14:xfrm>
                <a:off x="10068549" y="5882785"/>
                <a:ext cx="1855080" cy="195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06BAEEC-3C93-84DD-1BAC-A6DF201637C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05909" y="5819785"/>
                  <a:ext cx="198072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B56C994-D2ED-47E5-44B4-75B6655290B1}"/>
                    </a:ext>
                  </a:extLst>
                </p14:cNvPr>
                <p14:cNvContentPartPr/>
                <p14:nvPr/>
              </p14:nvContentPartPr>
              <p14:xfrm>
                <a:off x="8801349" y="5490745"/>
                <a:ext cx="3976920" cy="7675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B56C994-D2ED-47E5-44B4-75B6655290B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738349" y="5427745"/>
                  <a:ext cx="4102560" cy="89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4633B1C-5F82-9CF8-9B88-1E23CFD3C713}"/>
                    </a:ext>
                  </a:extLst>
                </p14:cNvPr>
                <p14:cNvContentPartPr/>
                <p14:nvPr/>
              </p14:nvContentPartPr>
              <p14:xfrm>
                <a:off x="8577789" y="5706385"/>
                <a:ext cx="835560" cy="604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4633B1C-5F82-9CF8-9B88-1E23CFD3C71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515149" y="5643385"/>
                  <a:ext cx="961200" cy="72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3A17C66-659E-ED99-9FD1-201995FB9CEA}"/>
                    </a:ext>
                  </a:extLst>
                </p14:cNvPr>
                <p14:cNvContentPartPr/>
                <p14:nvPr/>
              </p14:nvContentPartPr>
              <p14:xfrm>
                <a:off x="8530629" y="5504785"/>
                <a:ext cx="1407240" cy="2750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3A17C66-659E-ED99-9FD1-201995FB9CE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467629" y="5441785"/>
                  <a:ext cx="153288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00A1B7D-0354-A75E-54F8-F584EB97BCF4}"/>
                    </a:ext>
                  </a:extLst>
                </p14:cNvPr>
                <p14:cNvContentPartPr/>
                <p14:nvPr/>
              </p14:nvContentPartPr>
              <p14:xfrm>
                <a:off x="8547909" y="5552305"/>
                <a:ext cx="568080" cy="52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00A1B7D-0354-A75E-54F8-F584EB97BCF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484909" y="5489665"/>
                  <a:ext cx="69372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A6188B2-8434-DF96-B5DE-2AF963A1A414}"/>
                    </a:ext>
                  </a:extLst>
                </p14:cNvPr>
                <p14:cNvContentPartPr/>
                <p14:nvPr/>
              </p14:nvContentPartPr>
              <p14:xfrm>
                <a:off x="8224269" y="5499385"/>
                <a:ext cx="656280" cy="72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A6188B2-8434-DF96-B5DE-2AF963A1A41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161269" y="5436745"/>
                  <a:ext cx="78192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148B7FF-A479-140C-B188-E776D70F105B}"/>
                    </a:ext>
                  </a:extLst>
                </p14:cNvPr>
                <p14:cNvContentPartPr/>
                <p14:nvPr/>
              </p14:nvContentPartPr>
              <p14:xfrm>
                <a:off x="8489229" y="5481025"/>
                <a:ext cx="470160" cy="71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148B7FF-A479-140C-B188-E776D70F105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426589" y="5418385"/>
                  <a:ext cx="595800" cy="196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C4989-F537-65A0-FC27-88AA49BDBFA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16379" y="3046702"/>
            <a:ext cx="7475621" cy="3810000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</a:rPr>
              <a:t>Motivation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MLB Salaries exploding</a:t>
            </a:r>
          </a:p>
          <a:p>
            <a:r>
              <a:rPr lang="en-US" sz="3600" dirty="0">
                <a:solidFill>
                  <a:schemeClr val="bg1"/>
                </a:solidFill>
              </a:rPr>
              <a:t>Ohtani $700 million, Soto $765 million</a:t>
            </a:r>
          </a:p>
          <a:p>
            <a:r>
              <a:rPr lang="en-US" sz="3600" dirty="0">
                <a:solidFill>
                  <a:schemeClr val="bg1"/>
                </a:solidFill>
              </a:rPr>
              <a:t>Key Question: Can a predictive-based framework be developed to evaluate salary efficiency in MLB?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6B9C76-C06D-8221-36B1-B35DCC8BAAC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856" b="96396" l="3261" r="96522">
                        <a14:foregroundMark x1="26087" y1="11036" x2="11739" y2="28604"/>
                        <a14:foregroundMark x1="11739" y1="28604" x2="6087" y2="51577"/>
                        <a14:foregroundMark x1="6087" y1="51577" x2="12391" y2="73874"/>
                        <a14:foregroundMark x1="12391" y1="73874" x2="41522" y2="97523"/>
                        <a14:foregroundMark x1="41522" y1="97523" x2="60217" y2="91892"/>
                        <a14:foregroundMark x1="60217" y1="91892" x2="76522" y2="80405"/>
                        <a14:foregroundMark x1="76522" y1="80405" x2="90217" y2="18919"/>
                        <a14:foregroundMark x1="90217" y1="18919" x2="78478" y2="12387"/>
                        <a14:foregroundMark x1="78478" y1="12387" x2="24348" y2="10586"/>
                        <a14:foregroundMark x1="46739" y1="21171" x2="36957" y2="34910"/>
                        <a14:foregroundMark x1="36957" y1="34910" x2="42391" y2="69820"/>
                        <a14:foregroundMark x1="42391" y1="69820" x2="90000" y2="65541"/>
                        <a14:foregroundMark x1="90000" y1="65541" x2="56087" y2="26126"/>
                        <a14:foregroundMark x1="56087" y1="26126" x2="32174" y2="19595"/>
                        <a14:foregroundMark x1="43261" y1="47297" x2="45435" y2="77928"/>
                        <a14:foregroundMark x1="45435" y1="77928" x2="67391" y2="71171"/>
                        <a14:foregroundMark x1="67391" y1="71171" x2="65000" y2="43919"/>
                        <a14:foregroundMark x1="65000" y1="43919" x2="47609" y2="36486"/>
                        <a14:foregroundMark x1="47609" y1="36486" x2="46957" y2="37838"/>
                        <a14:foregroundMark x1="26087" y1="7207" x2="5652" y2="11937"/>
                        <a14:foregroundMark x1="5652" y1="11937" x2="3043" y2="34910"/>
                        <a14:foregroundMark x1="3043" y1="34910" x2="18043" y2="28378"/>
                        <a14:foregroundMark x1="18043" y1="28378" x2="24348" y2="18018"/>
                        <a14:foregroundMark x1="24348" y1="18018" x2="24348" y2="8784"/>
                        <a14:foregroundMark x1="7174" y1="64640" x2="20000" y2="81982"/>
                        <a14:foregroundMark x1="20000" y1="81982" x2="31957" y2="91441"/>
                        <a14:foregroundMark x1="31957" y1="91441" x2="44783" y2="93694"/>
                        <a14:foregroundMark x1="44783" y1="93694" x2="69130" y2="89414"/>
                        <a14:foregroundMark x1="69130" y1="89414" x2="85217" y2="79505"/>
                        <a14:foregroundMark x1="85217" y1="79505" x2="82174" y2="66216"/>
                        <a14:foregroundMark x1="82174" y1="66216" x2="3478" y2="64189"/>
                        <a14:foregroundMark x1="3478" y1="64189" x2="3261" y2="63964"/>
                        <a14:foregroundMark x1="52174" y1="6306" x2="19130" y2="20721"/>
                        <a14:foregroundMark x1="19130" y1="20721" x2="24565" y2="48649"/>
                        <a14:foregroundMark x1="24565" y1="48649" x2="61739" y2="60360"/>
                        <a14:foregroundMark x1="61739" y1="60360" x2="89348" y2="45045"/>
                        <a14:foregroundMark x1="89348" y1="45045" x2="88261" y2="30180"/>
                        <a14:foregroundMark x1="88261" y1="30180" x2="53478" y2="6982"/>
                        <a14:foregroundMark x1="53478" y1="6982" x2="50217" y2="6081"/>
                        <a14:foregroundMark x1="36957" y1="92568" x2="57391" y2="94595"/>
                        <a14:foregroundMark x1="57391" y1="94595" x2="41957" y2="88063"/>
                        <a14:foregroundMark x1="41957" y1="88063" x2="36957" y2="90766"/>
                        <a14:foregroundMark x1="91739" y1="69369" x2="97391" y2="25000"/>
                        <a14:foregroundMark x1="97391" y1="25000" x2="91957" y2="9234"/>
                        <a14:foregroundMark x1="91957" y1="9234" x2="75870" y2="9009"/>
                        <a14:foregroundMark x1="75870" y1="9009" x2="71739" y2="10586"/>
                        <a14:foregroundMark x1="92826" y1="14414" x2="96522" y2="25225"/>
                        <a14:foregroundMark x1="96522" y1="25225" x2="93913" y2="36486"/>
                        <a14:foregroundMark x1="93913" y1="36486" x2="92174" y2="39189"/>
                        <a14:foregroundMark x1="96087" y1="19820" x2="96522" y2="33559"/>
                        <a14:foregroundMark x1="96522" y1="33559" x2="96087" y2="34459"/>
                        <a14:foregroundMark x1="39348" y1="96622" x2="59130" y2="93018"/>
                        <a14:foregroundMark x1="59130" y1="93018" x2="63261" y2="90090"/>
                        <a14:foregroundMark x1="43913" y1="97297" x2="56739" y2="96396"/>
                        <a14:foregroundMark x1="56739" y1="96396" x2="59130" y2="94595"/>
                        <a14:foregroundMark x1="41522" y1="28829" x2="28043" y2="38288"/>
                        <a14:foregroundMark x1="28043" y1="38288" x2="30652" y2="52703"/>
                        <a14:foregroundMark x1="30652" y1="52703" x2="41739" y2="31757"/>
                        <a14:foregroundMark x1="41739" y1="31757" x2="42609" y2="25000"/>
                        <a14:foregroundMark x1="49783" y1="27027" x2="20000" y2="35135"/>
                        <a14:foregroundMark x1="20000" y1="35135" x2="38478" y2="31081"/>
                        <a14:foregroundMark x1="38478" y1="31081" x2="41522" y2="26351"/>
                        <a14:foregroundMark x1="71739" y1="21396" x2="58696" y2="32883"/>
                        <a14:foregroundMark x1="58696" y1="32883" x2="71522" y2="41892"/>
                        <a14:foregroundMark x1="71522" y1="41892" x2="74565" y2="29730"/>
                        <a14:foregroundMark x1="74565" y1="29730" x2="69348" y2="25450"/>
                        <a14:foregroundMark x1="70000" y1="29505" x2="64130" y2="45946"/>
                        <a14:foregroundMark x1="64130" y1="45946" x2="72391" y2="29505"/>
                        <a14:foregroundMark x1="72391" y1="29505" x2="71957" y2="28604"/>
                        <a14:foregroundMark x1="36087" y1="29730" x2="33913" y2="42793"/>
                        <a14:foregroundMark x1="33913" y1="42793" x2="40652" y2="27477"/>
                        <a14:foregroundMark x1="40652" y1="27477" x2="39348" y2="26126"/>
                        <a14:foregroundMark x1="63913" y1="21396" x2="63913" y2="35360"/>
                        <a14:foregroundMark x1="63913" y1="35360" x2="62391" y2="27252"/>
                        <a14:foregroundMark x1="64565" y1="11261" x2="73696" y2="17793"/>
                        <a14:foregroundMark x1="73696" y1="17793" x2="63913" y2="14865"/>
                        <a14:foregroundMark x1="37391" y1="10811" x2="31304" y2="22072"/>
                        <a14:foregroundMark x1="31304" y1="22072" x2="40217" y2="15541"/>
                        <a14:foregroundMark x1="40217" y1="15541" x2="38696" y2="11036"/>
                        <a14:foregroundMark x1="26957" y1="11261" x2="27391" y2="23423"/>
                        <a14:foregroundMark x1="27391" y1="23423" x2="37391" y2="15090"/>
                        <a14:foregroundMark x1="37391" y1="15090" x2="25870" y2="11261"/>
                        <a14:foregroundMark x1="25870" y1="11261" x2="25000" y2="11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4976" y="754282"/>
            <a:ext cx="1794851" cy="1732421"/>
          </a:xfrm>
          <a:prstGeom prst="rect">
            <a:avLst/>
          </a:prstGeom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3A88ABB6-540F-A2AA-38BC-1A9DF2E55E6A}"/>
              </a:ext>
            </a:extLst>
          </p:cNvPr>
          <p:cNvSpPr/>
          <p:nvPr/>
        </p:nvSpPr>
        <p:spPr>
          <a:xfrm>
            <a:off x="3798916" y="754282"/>
            <a:ext cx="1571106" cy="1498467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55000">
              <a:schemeClr val="accent1">
                <a:lumMod val="45000"/>
                <a:lumOff val="55000"/>
              </a:schemeClr>
            </a:gs>
            <a:gs pos="100000">
              <a:srgbClr val="00206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DF91-2277-3F9C-EC5F-A50E5B81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5720"/>
            <a:ext cx="10698480" cy="1097280"/>
          </a:xfrm>
        </p:spPr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3B2906-7101-E230-5873-A7D5E87EE7EC}"/>
              </a:ext>
            </a:extLst>
          </p:cNvPr>
          <p:cNvSpPr/>
          <p:nvPr/>
        </p:nvSpPr>
        <p:spPr>
          <a:xfrm>
            <a:off x="389926" y="1166350"/>
            <a:ext cx="4147457" cy="2721429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57150">
            <a:solidFill>
              <a:srgbClr val="292C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0B665-DD50-FE1D-8011-4CEF8E7A8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759" y="1352659"/>
            <a:ext cx="3849624" cy="2495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What performance and experience factors explain salary?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BDA634-A00C-F647-BE0C-1DF1B7B5A6DD}"/>
              </a:ext>
            </a:extLst>
          </p:cNvPr>
          <p:cNvSpPr/>
          <p:nvPr/>
        </p:nvSpPr>
        <p:spPr>
          <a:xfrm>
            <a:off x="5298077" y="1273846"/>
            <a:ext cx="6206164" cy="2221829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57150">
            <a:solidFill>
              <a:srgbClr val="292C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08FBA1-CB26-13C2-2D49-8050ED4B98A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50408" y="1458251"/>
            <a:ext cx="5696712" cy="1970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How do differing modeling approaches compare in predictive performance?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BA7569-3F74-5178-3309-A4C2E30BB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" b="96533" l="9912" r="91150">
                        <a14:foregroundMark x1="23186" y1="10541" x2="36460" y2="3745"/>
                        <a14:foregroundMark x1="36460" y1="3745" x2="55221" y2="1803"/>
                        <a14:foregroundMark x1="55221" y1="1803" x2="63717" y2="4993"/>
                        <a14:foregroundMark x1="63717" y1="4993" x2="75398" y2="2913"/>
                        <a14:foregroundMark x1="75398" y1="2913" x2="85487" y2="3606"/>
                        <a14:foregroundMark x1="85487" y1="3606" x2="87788" y2="11928"/>
                        <a14:foregroundMark x1="87788" y1="11928" x2="33451" y2="11234"/>
                        <a14:foregroundMark x1="33451" y1="11234" x2="38230" y2="5132"/>
                        <a14:foregroundMark x1="38230" y1="5132" x2="60885" y2="9986"/>
                        <a14:foregroundMark x1="60885" y1="9986" x2="84248" y2="6519"/>
                        <a14:foregroundMark x1="84248" y1="6519" x2="91504" y2="7628"/>
                        <a14:foregroundMark x1="80885" y1="89736" x2="64602" y2="96394"/>
                        <a14:foregroundMark x1="64602" y1="96394" x2="38761" y2="98613"/>
                        <a14:foregroundMark x1="38761" y1="98613" x2="25310" y2="92372"/>
                        <a14:foregroundMark x1="25310" y1="92372" x2="38584" y2="88627"/>
                        <a14:foregroundMark x1="38584" y1="88627" x2="75044" y2="90291"/>
                        <a14:foregroundMark x1="75044" y1="90291" x2="61062" y2="93204"/>
                        <a14:foregroundMark x1="61062" y1="93204" x2="27788" y2="90153"/>
                        <a14:foregroundMark x1="27788" y1="90153" x2="65133" y2="96671"/>
                        <a14:foregroundMark x1="56283" y1="4577" x2="42832" y2="4716"/>
                        <a14:foregroundMark x1="42832" y1="4716" x2="53982" y2="3051"/>
                        <a14:foregroundMark x1="53982" y1="3051" x2="42655" y2="3745"/>
                        <a14:foregroundMark x1="42655" y1="3745" x2="50442" y2="277"/>
                        <a14:foregroundMark x1="50442" y1="277" x2="53274" y2="37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075" y="5193139"/>
            <a:ext cx="1375351" cy="175509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E3A25D-FE3A-2827-0A81-BB0F8AE3B4A2}"/>
              </a:ext>
            </a:extLst>
          </p:cNvPr>
          <p:cNvSpPr/>
          <p:nvPr/>
        </p:nvSpPr>
        <p:spPr>
          <a:xfrm>
            <a:off x="5298077" y="3848100"/>
            <a:ext cx="6206164" cy="2390775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57150">
            <a:solidFill>
              <a:srgbClr val="292C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953316-5E0E-3FD1-DE9C-01B0D163F11A}"/>
              </a:ext>
            </a:extLst>
          </p:cNvPr>
          <p:cNvSpPr txBox="1"/>
          <p:nvPr/>
        </p:nvSpPr>
        <p:spPr>
          <a:xfrm>
            <a:off x="5550408" y="4033375"/>
            <a:ext cx="5608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Which players are overpaid or underpaid relative to their predictive salaries?</a:t>
            </a:r>
          </a:p>
        </p:txBody>
      </p:sp>
    </p:spTree>
    <p:extLst>
      <p:ext uri="{BB962C8B-B14F-4D97-AF65-F5344CB8AC3E}">
        <p14:creationId xmlns:p14="http://schemas.microsoft.com/office/powerpoint/2010/main" val="210020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rgbClr val="0C1B43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407EE6-2E47-AF3F-9235-DDC434F9E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1571E-1E6C-39D5-0A30-8B6AF06F5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5720"/>
            <a:ext cx="10698480" cy="1097280"/>
          </a:xfrm>
        </p:spPr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CBCF55-3343-382C-8486-205DF86CA963}"/>
              </a:ext>
            </a:extLst>
          </p:cNvPr>
          <p:cNvSpPr/>
          <p:nvPr/>
        </p:nvSpPr>
        <p:spPr>
          <a:xfrm>
            <a:off x="389926" y="1166350"/>
            <a:ext cx="4147457" cy="2721429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57150">
            <a:solidFill>
              <a:srgbClr val="292C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7CF2F-5D44-C549-35C3-D1E765564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759" y="1352659"/>
            <a:ext cx="3849624" cy="2495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What performance and experience factors explain salary?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8D4B1D-78B4-D7D3-D327-5EE32E8126C5}"/>
              </a:ext>
            </a:extLst>
          </p:cNvPr>
          <p:cNvSpPr/>
          <p:nvPr/>
        </p:nvSpPr>
        <p:spPr>
          <a:xfrm>
            <a:off x="5298077" y="1273846"/>
            <a:ext cx="6206164" cy="2221829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57150">
            <a:solidFill>
              <a:srgbClr val="292C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36D583-34B6-D1DB-1BEA-CD4EB6E2D62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50408" y="1458251"/>
            <a:ext cx="5696712" cy="1970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How do differing modeling approaches compare in predictive performance?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7B8C13-9F95-C3FF-D7DB-63DC6380721B}"/>
              </a:ext>
            </a:extLst>
          </p:cNvPr>
          <p:cNvSpPr/>
          <p:nvPr/>
        </p:nvSpPr>
        <p:spPr>
          <a:xfrm>
            <a:off x="5298077" y="3848100"/>
            <a:ext cx="6206164" cy="2390775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57150">
            <a:solidFill>
              <a:srgbClr val="292C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CDF2F-11BC-481A-348E-A9402ED86D5B}"/>
              </a:ext>
            </a:extLst>
          </p:cNvPr>
          <p:cNvSpPr txBox="1"/>
          <p:nvPr/>
        </p:nvSpPr>
        <p:spPr>
          <a:xfrm>
            <a:off x="5550408" y="4033375"/>
            <a:ext cx="5608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Which players are overpaid or underpaid relative to their predictive salaries?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312A84-E63F-9646-5768-2104E2ACC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10" b="97922" l="10000" r="90429">
                        <a14:foregroundMark x1="40571" y1="10526" x2="40571" y2="11634"/>
                        <a14:foregroundMark x1="66143" y1="9557" x2="65857" y2="9695"/>
                        <a14:foregroundMark x1="42000" y1="10526" x2="42000" y2="10942"/>
                        <a14:foregroundMark x1="39571" y1="9280" x2="41286" y2="6648"/>
                        <a14:foregroundMark x1="90143" y1="34072" x2="90429" y2="32687"/>
                        <a14:foregroundMark x1="93857" y1="85180" x2="80714" y2="93906"/>
                        <a14:foregroundMark x1="80714" y1="93906" x2="91571" y2="83241"/>
                        <a14:foregroundMark x1="91571" y1="83241" x2="82143" y2="93075"/>
                        <a14:foregroundMark x1="82143" y1="93075" x2="79143" y2="91413"/>
                        <a14:foregroundMark x1="58286" y1="93075" x2="41429" y2="95014"/>
                        <a14:foregroundMark x1="41429" y1="95014" x2="52571" y2="91551"/>
                        <a14:foregroundMark x1="52571" y1="91551" x2="59000" y2="94875"/>
                        <a14:foregroundMark x1="59000" y1="94875" x2="46000" y2="94321"/>
                        <a14:foregroundMark x1="46000" y1="94321" x2="59714" y2="92798"/>
                        <a14:foregroundMark x1="16571" y1="93767" x2="20714" y2="97922"/>
                        <a14:foregroundMark x1="11429" y1="88089" x2="11857" y2="84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48" y="5519057"/>
            <a:ext cx="1298144" cy="13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C5B0-037F-8B5B-C364-7FDF1BD92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30994"/>
            <a:ext cx="10698480" cy="1097280"/>
          </a:xfrm>
        </p:spPr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AB28F-A7E9-717F-BF09-5F658F756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19099" y="367250"/>
            <a:ext cx="9051143" cy="4353605"/>
          </a:xfrm>
        </p:spPr>
        <p:txBody>
          <a:bodyPr>
            <a:normAutofit/>
          </a:bodyPr>
          <a:lstStyle/>
          <a:p>
            <a:r>
              <a:rPr lang="en-US" sz="2400" dirty="0"/>
              <a:t>- 205 players (Shohei Ohtani has been banned from this data set)</a:t>
            </a:r>
          </a:p>
          <a:p>
            <a:r>
              <a:rPr lang="en-US" sz="2400" dirty="0"/>
              <a:t>- Position Players only…no Pitchers/pitching stats accounted for</a:t>
            </a:r>
          </a:p>
          <a:p>
            <a:r>
              <a:rPr lang="en-US" sz="2400" dirty="0"/>
              <a:t>- 2015-present data</a:t>
            </a:r>
          </a:p>
          <a:p>
            <a:r>
              <a:rPr lang="en-US" sz="2400" dirty="0"/>
              <a:t>- Source: FanGraphs</a:t>
            </a:r>
          </a:p>
          <a:p>
            <a:r>
              <a:rPr lang="en-US" sz="2400" dirty="0"/>
              <a:t>- Uploaded into both Minitab and R</a:t>
            </a:r>
          </a:p>
          <a:p>
            <a:r>
              <a:rPr lang="en-US" sz="2400" dirty="0"/>
              <a:t>- Data was collected in January—only includes players that had      	major league contracts at that point (no arbitration or minor 	league deals were included)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11CC0-859E-FC2C-21BC-B38237E69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014" y="5029202"/>
            <a:ext cx="7539789" cy="1666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28450D-1059-FCBD-C5AA-A5A2003A1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5228459"/>
            <a:ext cx="3313826" cy="7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91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CD1B-C768-3800-2AD4-6423FE607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Response Variable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69F697-991A-D19D-3139-3D75AB5005D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1248" y="1909820"/>
            <a:ext cx="10515600" cy="3657600"/>
          </a:xfrm>
        </p:spPr>
        <p:txBody>
          <a:bodyPr>
            <a:normAutofit/>
          </a:bodyPr>
          <a:lstStyle/>
          <a:p>
            <a:r>
              <a:rPr lang="en-US" sz="2800" dirty="0"/>
              <a:t>AAV (average annual salary)</a:t>
            </a:r>
          </a:p>
          <a:p>
            <a:r>
              <a:rPr lang="en-US" sz="2800" dirty="0"/>
              <a:t>right skewed </a:t>
            </a:r>
          </a:p>
          <a:p>
            <a:pPr lvl="1"/>
            <a:r>
              <a:rPr lang="en-US" sz="2400" dirty="0"/>
              <a:t>log transformation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A0A68-FF0D-184B-966A-AB535A155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7" y="3714141"/>
            <a:ext cx="4437949" cy="3079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88B34-3CD3-4CEA-9C14-D5817321C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493" y="3714141"/>
            <a:ext cx="4773507" cy="30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68713"/>
      </p:ext>
    </p:extLst>
  </p:cSld>
  <p:clrMapOvr>
    <a:masterClrMapping/>
  </p:clrMapOvr>
</p:sld>
</file>

<file path=ppt/theme/theme1.xml><?xml version="1.0" encoding="utf-8"?>
<a:theme xmlns:a="http://schemas.openxmlformats.org/drawingml/2006/main" name="Creative Gradient ">
  <a:themeElements>
    <a:clrScheme name="Cherry Blossoms">
      <a:dk1>
        <a:srgbClr val="000000"/>
      </a:dk1>
      <a:lt1>
        <a:srgbClr val="FFFFFF"/>
      </a:lt1>
      <a:dk2>
        <a:srgbClr val="073A4B"/>
      </a:dk2>
      <a:lt2>
        <a:srgbClr val="E7E6E6"/>
      </a:lt2>
      <a:accent1>
        <a:srgbClr val="CC3059"/>
      </a:accent1>
      <a:accent2>
        <a:srgbClr val="839985"/>
      </a:accent2>
      <a:accent3>
        <a:srgbClr val="FC9FAD"/>
      </a:accent3>
      <a:accent4>
        <a:srgbClr val="EED6AA"/>
      </a:accent4>
      <a:accent5>
        <a:srgbClr val="191C30"/>
      </a:accent5>
      <a:accent6>
        <a:srgbClr val="6E774E"/>
      </a:accent6>
      <a:hlink>
        <a:srgbClr val="E7456B"/>
      </a:hlink>
      <a:folHlink>
        <a:srgbClr val="F0C55F"/>
      </a:folHlink>
    </a:clrScheme>
    <a:fontScheme name="Custom 33">
      <a:majorFont>
        <a:latin typeface="Perpetua Titling MT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176810_win32_EF_v3" id="{23AE6A88-72AF-46C7-89B7-449EB9FADA56}" vid="{778CED17-04A8-4798-A8A2-38679DD162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9" ma:contentTypeDescription="Create a new document." ma:contentTypeScope="" ma:versionID="6a914531ae0f23be31da2eba1f3b42a9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ae00154c9e66547f022c4923f88826d6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6D6625-0C6A-47B9-9FF8-70FAB9A23EE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D9A2D85B-06BE-42C0-9F9D-010F2E25A6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21479C-C6C8-4A13-8A99-BC01E18804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4721</TotalTime>
  <Words>2149</Words>
  <Application>Microsoft Office PowerPoint</Application>
  <PresentationFormat>Widescreen</PresentationFormat>
  <Paragraphs>731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Aptos</vt:lpstr>
      <vt:lpstr>Arial</vt:lpstr>
      <vt:lpstr>Calibri</vt:lpstr>
      <vt:lpstr>Cambria Math</vt:lpstr>
      <vt:lpstr>Perpetua Titling MT</vt:lpstr>
      <vt:lpstr>Times New Roman</vt:lpstr>
      <vt:lpstr>Creative Gradient </vt:lpstr>
      <vt:lpstr>MLR, LASSO, and Machine learning Models for modeling mlb salaries</vt:lpstr>
      <vt:lpstr>Agenda</vt:lpstr>
      <vt:lpstr>Introduction, data description, and eda</vt:lpstr>
      <vt:lpstr>What is baseball?</vt:lpstr>
      <vt:lpstr>PowerPoint Presentation</vt:lpstr>
      <vt:lpstr>Research Questions</vt:lpstr>
      <vt:lpstr>Research Questions</vt:lpstr>
      <vt:lpstr>Data</vt:lpstr>
      <vt:lpstr>Response Variable</vt:lpstr>
      <vt:lpstr>Indicator variable—position </vt:lpstr>
      <vt:lpstr>Seasons Played </vt:lpstr>
      <vt:lpstr>Correlation Heatmap  </vt:lpstr>
      <vt:lpstr>Methodology &amp; real data analysis</vt:lpstr>
      <vt:lpstr>Full MLR Model</vt:lpstr>
      <vt:lpstr>MLR Model – Good, bad, and sort of ugly</vt:lpstr>
      <vt:lpstr>Best Subsets method</vt:lpstr>
      <vt:lpstr>Best (and first loser) model</vt:lpstr>
      <vt:lpstr>Technically, size 6 model is the best using bic</vt:lpstr>
      <vt:lpstr>However, the ‘first loser’ model was selected as final model for best subsets</vt:lpstr>
      <vt:lpstr>Lasso regression</vt:lpstr>
      <vt:lpstr>Lasso regression</vt:lpstr>
      <vt:lpstr>Exploration of nonlinearity and interactions</vt:lpstr>
      <vt:lpstr>Machine learning – random forest</vt:lpstr>
      <vt:lpstr>Which model is best?</vt:lpstr>
      <vt:lpstr>Model comparison</vt:lpstr>
      <vt:lpstr>PowerPoint Presentation</vt:lpstr>
      <vt:lpstr>Model diagnostics</vt:lpstr>
      <vt:lpstr>Salary efficiencies</vt:lpstr>
      <vt:lpstr>Salary efficiencies – most underpaid lasso</vt:lpstr>
      <vt:lpstr>Salary efficiencies – most overpaid lasso</vt:lpstr>
      <vt:lpstr>Salary efficiencies – most underpaid Random Forest model</vt:lpstr>
      <vt:lpstr>Salary efficiencies – most overpaid Random Forest model</vt:lpstr>
      <vt:lpstr>simulation</vt:lpstr>
      <vt:lpstr>Purpose and Design</vt:lpstr>
      <vt:lpstr>PowerPoint Presentation</vt:lpstr>
      <vt:lpstr>Simulation Results</vt:lpstr>
      <vt:lpstr>Simulation Results</vt:lpstr>
      <vt:lpstr>Simulation results</vt:lpstr>
      <vt:lpstr>Conclusion</vt:lpstr>
      <vt:lpstr>Aaron judge is the best player in baseball  ~~~~~~~~~~~~~~~~~~~~~~~  If juan soto would’ve chosen the yankees, he’d be slightly less overpaid right now</vt:lpstr>
      <vt:lpstr>Aaron judge is the best player in baseball  ~~~~~~~~~~~~~~~~~~~~~~~  If juan soto would’ve chosen the yankees, he’d be slightly less overpaid right now</vt:lpstr>
      <vt:lpstr>The real conclusions</vt:lpstr>
      <vt:lpstr>limitations</vt:lpstr>
      <vt:lpstr>Future work</vt:lpstr>
      <vt:lpstr>Thank you! 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Cassidy Allen</dc:creator>
  <cp:lastModifiedBy>Cassidy Allen</cp:lastModifiedBy>
  <cp:revision>9</cp:revision>
  <dcterms:created xsi:type="dcterms:W3CDTF">2026-04-27T14:31:21Z</dcterms:created>
  <dcterms:modified xsi:type="dcterms:W3CDTF">2026-05-05T23:04:13Z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